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3" r:id="rId1"/>
  </p:sldMasterIdLst>
  <p:handoutMasterIdLst>
    <p:handoutMasterId r:id="rId28"/>
  </p:handoutMasterIdLst>
  <p:sldIdLst>
    <p:sldId id="256" r:id="rId2"/>
    <p:sldId id="257" r:id="rId3"/>
    <p:sldId id="258" r:id="rId4"/>
    <p:sldId id="284" r:id="rId5"/>
    <p:sldId id="259" r:id="rId6"/>
    <p:sldId id="285" r:id="rId7"/>
    <p:sldId id="276" r:id="rId8"/>
    <p:sldId id="286" r:id="rId9"/>
    <p:sldId id="277" r:id="rId10"/>
    <p:sldId id="283" r:id="rId11"/>
    <p:sldId id="287" r:id="rId12"/>
    <p:sldId id="260" r:id="rId13"/>
    <p:sldId id="288" r:id="rId14"/>
    <p:sldId id="278" r:id="rId15"/>
    <p:sldId id="289" r:id="rId16"/>
    <p:sldId id="279" r:id="rId17"/>
    <p:sldId id="280" r:id="rId18"/>
    <p:sldId id="291" r:id="rId19"/>
    <p:sldId id="290" r:id="rId20"/>
    <p:sldId id="281" r:id="rId21"/>
    <p:sldId id="292" r:id="rId22"/>
    <p:sldId id="261" r:id="rId23"/>
    <p:sldId id="282" r:id="rId24"/>
    <p:sldId id="263" r:id="rId25"/>
    <p:sldId id="294" r:id="rId26"/>
    <p:sldId id="264"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9" autoAdjust="0"/>
    <p:restoredTop sz="94660"/>
  </p:normalViewPr>
  <p:slideViewPr>
    <p:cSldViewPr snapToGrid="0">
      <p:cViewPr varScale="1">
        <p:scale>
          <a:sx n="116" d="100"/>
          <a:sy n="116" d="100"/>
        </p:scale>
        <p:origin x="1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8DB1EEB-267D-43ED-BC81-B9FB5EBF229C}" type="datetimeFigureOut">
              <a:rPr lang="en-US" smtClean="0"/>
              <a:t>10/30/2017</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3D28CC1-528F-4EB0-B7FE-C65259444C51}" type="slidenum">
              <a:rPr lang="en-US" smtClean="0"/>
              <a:t>‹#›</a:t>
            </a:fld>
            <a:endParaRPr lang="en-US" dirty="0"/>
          </a:p>
        </p:txBody>
      </p:sp>
    </p:spTree>
    <p:extLst>
      <p:ext uri="{BB962C8B-B14F-4D97-AF65-F5344CB8AC3E}">
        <p14:creationId xmlns:p14="http://schemas.microsoft.com/office/powerpoint/2010/main" val="2190327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0202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442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6521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074007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0611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2775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2008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10/30/2017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06477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10/30/2017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5027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201993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55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473958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emf"/><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2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5.gif"/><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12" Type="http://schemas.openxmlformats.org/officeDocument/2006/relationships/image" Target="../media/image58.emf"/><Relationship Id="rId2" Type="http://schemas.openxmlformats.org/officeDocument/2006/relationships/image" Target="../media/image49.emf"/><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45.gif"/><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55.emf"/></Relationships>
</file>

<file path=ppt/slides/_rels/slide2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n w="15875">
                  <a:solidFill>
                    <a:srgbClr val="7030A0"/>
                  </a:solidFill>
                </a:ln>
              </a:rPr>
              <a:t>MCSD 5-YEAR FORECAST</a:t>
            </a:r>
            <a:endParaRPr lang="en-US" dirty="0">
              <a:ln w="15875">
                <a:solidFill>
                  <a:srgbClr val="7030A0"/>
                </a:solidFill>
              </a:ln>
            </a:endParaRPr>
          </a:p>
        </p:txBody>
      </p:sp>
      <p:sp>
        <p:nvSpPr>
          <p:cNvPr id="3" name="Subtitle 2"/>
          <p:cNvSpPr>
            <a:spLocks noGrp="1"/>
          </p:cNvSpPr>
          <p:nvPr>
            <p:ph type="subTitle" idx="1"/>
          </p:nvPr>
        </p:nvSpPr>
        <p:spPr/>
        <p:txBody>
          <a:bodyPr>
            <a:normAutofit/>
          </a:bodyPr>
          <a:lstStyle/>
          <a:p>
            <a:pPr lvl="0" defTabSz="914400">
              <a:lnSpc>
                <a:spcPct val="120000"/>
              </a:lnSpc>
              <a:buClr>
                <a:prstClr val="black"/>
              </a:buClr>
              <a:buSzTx/>
            </a:pPr>
            <a:r>
              <a:rPr lang="en-US" sz="2200" b="1" cap="all" dirty="0" smtClean="0">
                <a:solidFill>
                  <a:srgbClr val="7030A0"/>
                </a:solidFill>
                <a:latin typeface="Rockwell Condensed" panose="02060603050405020104" pitchFamily="18" charset="0"/>
              </a:rPr>
              <a:t>PRESENTED October 30, 2017 </a:t>
            </a:r>
            <a:r>
              <a:rPr lang="en-US" sz="2200" b="1" cap="all" dirty="0">
                <a:solidFill>
                  <a:srgbClr val="7030A0"/>
                </a:solidFill>
                <a:latin typeface="Rockwell Condensed" panose="02060603050405020104" pitchFamily="18" charset="0"/>
              </a:rPr>
              <a:t>by Randy Bertram, Treasurer</a:t>
            </a:r>
          </a:p>
          <a:p>
            <a:pPr lvl="0" defTabSz="914400">
              <a:lnSpc>
                <a:spcPct val="120000"/>
              </a:lnSpc>
              <a:buClr>
                <a:prstClr val="black"/>
              </a:buClr>
              <a:buSzTx/>
            </a:pPr>
            <a:r>
              <a:rPr lang="en-US" sz="2200" b="1" cap="all" dirty="0">
                <a:solidFill>
                  <a:srgbClr val="7030A0"/>
                </a:solidFill>
                <a:latin typeface="Rockwell Condensed" panose="02060603050405020104" pitchFamily="18" charset="0"/>
              </a:rPr>
              <a:t>Board Approval </a:t>
            </a:r>
            <a:r>
              <a:rPr lang="en-US" sz="2200" b="1" cap="all" dirty="0" smtClean="0">
                <a:solidFill>
                  <a:srgbClr val="7030A0"/>
                </a:solidFill>
                <a:latin typeface="Rockwell Condensed" panose="02060603050405020104" pitchFamily="18" charset="0"/>
              </a:rPr>
              <a:t>November 27, 2017</a:t>
            </a:r>
            <a:endParaRPr lang="en-US" sz="2200" b="1" cap="all" dirty="0">
              <a:solidFill>
                <a:srgbClr val="7030A0"/>
              </a:solidFill>
              <a:latin typeface="Rockwell Condensed" panose="02060603050405020104" pitchFamily="18"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9770" y="4010831"/>
            <a:ext cx="1428750" cy="1619250"/>
          </a:xfrm>
          <a:prstGeom prst="rect">
            <a:avLst/>
          </a:prstGeom>
        </p:spPr>
      </p:pic>
    </p:spTree>
    <p:extLst>
      <p:ext uri="{BB962C8B-B14F-4D97-AF65-F5344CB8AC3E}">
        <p14:creationId xmlns:p14="http://schemas.microsoft.com/office/powerpoint/2010/main" val="3379256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9821"/>
          </a:xfrm>
          <a:ln w="15875">
            <a:noFill/>
          </a:ln>
        </p:spPr>
        <p:txBody>
          <a:bodyPr>
            <a:normAutofit fontScale="90000"/>
          </a:bodyPr>
          <a:lstStyle/>
          <a:p>
            <a:pPr algn="ctr"/>
            <a:r>
              <a:rPr lang="en-US" dirty="0">
                <a:ln w="12700">
                  <a:solidFill>
                    <a:srgbClr val="7030A0"/>
                  </a:solidFill>
                </a:ln>
              </a:rPr>
              <a:t>MCSD </a:t>
            </a:r>
            <a:r>
              <a:rPr lang="en-US" dirty="0" smtClean="0">
                <a:ln w="12700">
                  <a:solidFill>
                    <a:srgbClr val="7030A0"/>
                  </a:solidFill>
                </a:ln>
              </a:rPr>
              <a:t>5-YEAR FORECAST</a:t>
            </a:r>
            <a:endParaRPr lang="en-US" dirty="0">
              <a:ln w="12700">
                <a:solidFill>
                  <a:srgbClr val="7030A0"/>
                </a:solidFill>
              </a:ln>
            </a:endParaRPr>
          </a:p>
        </p:txBody>
      </p:sp>
      <p:sp>
        <p:nvSpPr>
          <p:cNvPr id="3" name="Content Placeholder 2"/>
          <p:cNvSpPr>
            <a:spLocks noGrp="1"/>
          </p:cNvSpPr>
          <p:nvPr>
            <p:ph idx="1"/>
          </p:nvPr>
        </p:nvSpPr>
        <p:spPr>
          <a:xfrm>
            <a:off x="2553005" y="1404518"/>
            <a:ext cx="6720997" cy="4636845"/>
          </a:xfrm>
        </p:spPr>
        <p:txBody>
          <a:bodyPr>
            <a:normAutofit fontScale="92500" lnSpcReduction="20000"/>
          </a:bodyPr>
          <a:lstStyle/>
          <a:p>
            <a:r>
              <a:rPr lang="en-US" dirty="0">
                <a:solidFill>
                  <a:srgbClr val="7030A0"/>
                </a:solidFill>
              </a:rPr>
              <a:t>Revenue</a:t>
            </a:r>
          </a:p>
          <a:p>
            <a:pPr lvl="1"/>
            <a:r>
              <a:rPr lang="en-US" dirty="0">
                <a:solidFill>
                  <a:srgbClr val="7030A0"/>
                </a:solidFill>
              </a:rPr>
              <a:t>General Property and Public Utility Tax</a:t>
            </a:r>
          </a:p>
          <a:p>
            <a:pPr lvl="1"/>
            <a:r>
              <a:rPr lang="en-US" dirty="0">
                <a:solidFill>
                  <a:srgbClr val="7030A0"/>
                </a:solidFill>
              </a:rPr>
              <a:t>Restricted &amp; Unrestricted State Aid</a:t>
            </a:r>
          </a:p>
          <a:p>
            <a:pPr lvl="1"/>
            <a:r>
              <a:rPr lang="en-US" dirty="0">
                <a:solidFill>
                  <a:srgbClr val="7030A0"/>
                </a:solidFill>
              </a:rPr>
              <a:t>Property Tax Allocation</a:t>
            </a:r>
          </a:p>
          <a:p>
            <a:pPr lvl="1"/>
            <a:r>
              <a:rPr lang="en-US" dirty="0">
                <a:solidFill>
                  <a:srgbClr val="7030A0"/>
                </a:solidFill>
              </a:rPr>
              <a:t>All Other Operating </a:t>
            </a:r>
            <a:r>
              <a:rPr lang="en-US" dirty="0" smtClean="0">
                <a:solidFill>
                  <a:srgbClr val="7030A0"/>
                </a:solidFill>
              </a:rPr>
              <a:t>Revenue</a:t>
            </a:r>
          </a:p>
          <a:p>
            <a:pPr lvl="1"/>
            <a:r>
              <a:rPr lang="en-US" dirty="0" smtClean="0">
                <a:solidFill>
                  <a:srgbClr val="7030A0"/>
                </a:solidFill>
              </a:rPr>
              <a:t>Revenue Overview and Detail</a:t>
            </a:r>
            <a:endParaRPr lang="en-US" dirty="0">
              <a:solidFill>
                <a:srgbClr val="7030A0"/>
              </a:solidFill>
            </a:endParaRPr>
          </a:p>
          <a:p>
            <a:r>
              <a:rPr lang="en-US" dirty="0">
                <a:solidFill>
                  <a:srgbClr val="7030A0"/>
                </a:solidFill>
              </a:rPr>
              <a:t>Expenditures</a:t>
            </a:r>
          </a:p>
          <a:p>
            <a:pPr lvl="1"/>
            <a:r>
              <a:rPr lang="en-US" dirty="0">
                <a:solidFill>
                  <a:srgbClr val="7030A0"/>
                </a:solidFill>
              </a:rPr>
              <a:t>Personnel Services and Benefits</a:t>
            </a:r>
          </a:p>
          <a:p>
            <a:pPr lvl="1"/>
            <a:r>
              <a:rPr lang="en-US" dirty="0">
                <a:solidFill>
                  <a:srgbClr val="7030A0"/>
                </a:solidFill>
              </a:rPr>
              <a:t>Purchased Services</a:t>
            </a:r>
          </a:p>
          <a:p>
            <a:pPr lvl="1"/>
            <a:r>
              <a:rPr lang="en-US" dirty="0">
                <a:solidFill>
                  <a:srgbClr val="7030A0"/>
                </a:solidFill>
              </a:rPr>
              <a:t>Supplies, Material &amp; Capital Outlay</a:t>
            </a:r>
          </a:p>
          <a:p>
            <a:pPr lvl="1"/>
            <a:r>
              <a:rPr lang="en-US" dirty="0">
                <a:solidFill>
                  <a:srgbClr val="7030A0"/>
                </a:solidFill>
              </a:rPr>
              <a:t>Intergovernmental Debt &amp; Other </a:t>
            </a:r>
            <a:r>
              <a:rPr lang="en-US" dirty="0" smtClean="0">
                <a:solidFill>
                  <a:srgbClr val="7030A0"/>
                </a:solidFill>
              </a:rPr>
              <a:t>Objects</a:t>
            </a:r>
          </a:p>
          <a:p>
            <a:pPr lvl="1"/>
            <a:r>
              <a:rPr lang="en-US" dirty="0" smtClean="0">
                <a:solidFill>
                  <a:srgbClr val="7030A0"/>
                </a:solidFill>
              </a:rPr>
              <a:t>Expenditure Overview and Detail</a:t>
            </a:r>
            <a:endParaRPr lang="en-US" dirty="0">
              <a:solidFill>
                <a:srgbClr val="7030A0"/>
              </a:solidFill>
            </a:endParaRPr>
          </a:p>
          <a:p>
            <a:r>
              <a:rPr lang="en-US" dirty="0">
                <a:solidFill>
                  <a:srgbClr val="7030A0"/>
                </a:solidFill>
              </a:rPr>
              <a:t>Forecast </a:t>
            </a:r>
            <a:r>
              <a:rPr lang="en-US" dirty="0" smtClean="0">
                <a:solidFill>
                  <a:srgbClr val="7030A0"/>
                </a:solidFill>
              </a:rPr>
              <a:t>Comparison</a:t>
            </a:r>
          </a:p>
          <a:p>
            <a:r>
              <a:rPr lang="en-US" dirty="0" smtClean="0">
                <a:solidFill>
                  <a:srgbClr val="7030A0"/>
                </a:solidFill>
              </a:rPr>
              <a:t>Rev. vs. Exp. And Cash Balances</a:t>
            </a:r>
            <a:endParaRPr lang="en-US" dirty="0">
              <a:solidFill>
                <a:srgbClr val="7030A0"/>
              </a:solidFill>
            </a:endParaRPr>
          </a:p>
          <a:p>
            <a:r>
              <a:rPr lang="en-US" dirty="0">
                <a:solidFill>
                  <a:srgbClr val="7030A0"/>
                </a:solidFill>
              </a:rPr>
              <a:t>Summary</a:t>
            </a:r>
          </a:p>
          <a:p>
            <a:endParaRPr lang="en-US" dirty="0"/>
          </a:p>
        </p:txBody>
      </p:sp>
      <p:pic>
        <p:nvPicPr>
          <p:cNvPr id="4" name="Picture 3"/>
          <p:cNvPicPr>
            <a:picLocks noChangeAspect="1"/>
          </p:cNvPicPr>
          <p:nvPr/>
        </p:nvPicPr>
        <p:blipFill>
          <a:blip r:embed="rId2"/>
          <a:stretch>
            <a:fillRect/>
          </a:stretch>
        </p:blipFill>
        <p:spPr>
          <a:xfrm>
            <a:off x="10058215" y="6223961"/>
            <a:ext cx="2133785" cy="634039"/>
          </a:xfrm>
          <a:prstGeom prst="rect">
            <a:avLst/>
          </a:prstGeom>
        </p:spPr>
      </p:pic>
    </p:spTree>
    <p:extLst>
      <p:ext uri="{BB962C8B-B14F-4D97-AF65-F5344CB8AC3E}">
        <p14:creationId xmlns:p14="http://schemas.microsoft.com/office/powerpoint/2010/main" val="162303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55930"/>
          </a:xfrm>
        </p:spPr>
        <p:txBody>
          <a:bodyPr>
            <a:normAutofit fontScale="90000"/>
          </a:bodyPr>
          <a:lstStyle/>
          <a:p>
            <a:pPr algn="ctr"/>
            <a:r>
              <a:rPr lang="en-US" dirty="0" smtClean="0">
                <a:ln w="12700">
                  <a:solidFill>
                    <a:srgbClr val="7030A0"/>
                  </a:solidFill>
                </a:ln>
              </a:rPr>
              <a:t>REVENUE</a:t>
            </a:r>
            <a:endParaRPr lang="en-US" dirty="0">
              <a:ln w="12700">
                <a:solidFill>
                  <a:srgbClr val="7030A0"/>
                </a:solidFill>
              </a:ln>
            </a:endParaRPr>
          </a:p>
        </p:txBody>
      </p:sp>
      <p:sp>
        <p:nvSpPr>
          <p:cNvPr id="5" name="Text Placeholder 4"/>
          <p:cNvSpPr>
            <a:spLocks noGrp="1"/>
          </p:cNvSpPr>
          <p:nvPr>
            <p:ph type="body" idx="1"/>
          </p:nvPr>
        </p:nvSpPr>
        <p:spPr>
          <a:xfrm>
            <a:off x="675745" y="1477670"/>
            <a:ext cx="4185623" cy="504749"/>
          </a:xfrm>
        </p:spPr>
        <p:txBody>
          <a:bodyPr/>
          <a:lstStyle/>
          <a:p>
            <a:pPr algn="ctr"/>
            <a:r>
              <a:rPr lang="en-US" dirty="0" smtClean="0">
                <a:solidFill>
                  <a:srgbClr val="7030A0"/>
                </a:solidFill>
              </a:rPr>
              <a:t>1.010 General Property Tax</a:t>
            </a:r>
            <a:endParaRPr lang="en-US" dirty="0">
              <a:solidFill>
                <a:srgbClr val="7030A0"/>
              </a:solidFill>
            </a:endParaRPr>
          </a:p>
        </p:txBody>
      </p:sp>
      <p:sp>
        <p:nvSpPr>
          <p:cNvPr id="2" name="Text Placeholder 1"/>
          <p:cNvSpPr>
            <a:spLocks noGrp="1"/>
          </p:cNvSpPr>
          <p:nvPr>
            <p:ph type="body" sz="quarter" idx="3"/>
          </p:nvPr>
        </p:nvSpPr>
        <p:spPr>
          <a:xfrm>
            <a:off x="5088383" y="1804086"/>
            <a:ext cx="4185618" cy="4613190"/>
          </a:xfrm>
        </p:spPr>
        <p:txBody>
          <a:bodyPr>
            <a:normAutofit lnSpcReduction="10000"/>
          </a:bodyPr>
          <a:lstStyle/>
          <a:p>
            <a:pPr marL="342900" indent="-342900">
              <a:buFont typeface="Wingdings" panose="05000000000000000000" pitchFamily="2" charset="2"/>
              <a:buChar char="Ø"/>
            </a:pPr>
            <a:r>
              <a:rPr lang="en-US" sz="1600" dirty="0" smtClean="0">
                <a:solidFill>
                  <a:srgbClr val="7030A0"/>
                </a:solidFill>
              </a:rPr>
              <a:t>Real estate property taxes include homes, farms, businesses, buildings and land.  The revenue from this local tax is 30.9% of the district’s budget.</a:t>
            </a:r>
          </a:p>
          <a:p>
            <a:pPr marL="342900" indent="-342900">
              <a:buFont typeface="Wingdings" panose="05000000000000000000" pitchFamily="2" charset="2"/>
              <a:buChar char="Ø"/>
            </a:pPr>
            <a:r>
              <a:rPr lang="en-US" sz="1600" dirty="0" smtClean="0">
                <a:solidFill>
                  <a:srgbClr val="7030A0"/>
                </a:solidFill>
              </a:rPr>
              <a:t>Revenue dropped from 2012 to 2015 because property values decreased $71,000,000 over the three years ending December 31, 2014.</a:t>
            </a:r>
          </a:p>
          <a:p>
            <a:pPr marL="342900" indent="-342900">
              <a:buFont typeface="Wingdings" panose="05000000000000000000" pitchFamily="2" charset="2"/>
              <a:buChar char="Ø"/>
            </a:pPr>
            <a:r>
              <a:rPr lang="en-US" sz="1600" dirty="0" smtClean="0">
                <a:solidFill>
                  <a:srgbClr val="7030A0"/>
                </a:solidFill>
              </a:rPr>
              <a:t>The percentage of current taxes paid by taxpayers dropped from a high of 96.2% in 2012 to 92.6% in 2014, and improved to 93.8% in 2015. With the collection of current and delinquent bills we are collecting at 99.8% of current billings.</a:t>
            </a:r>
          </a:p>
          <a:p>
            <a:pPr marL="342900" indent="-342900">
              <a:buFont typeface="Wingdings" panose="05000000000000000000" pitchFamily="2" charset="2"/>
              <a:buChar char="Ø"/>
            </a:pPr>
            <a:r>
              <a:rPr lang="en-US" sz="1600" dirty="0" smtClean="0">
                <a:solidFill>
                  <a:srgbClr val="7030A0"/>
                </a:solidFill>
              </a:rPr>
              <a:t>This projection includes modest valuation gains of 4.72% through the forecast period.</a:t>
            </a:r>
            <a:endParaRPr lang="en-US" sz="1600" dirty="0">
              <a:solidFill>
                <a:srgbClr val="7030A0"/>
              </a:solidFill>
            </a:endParaRPr>
          </a:p>
        </p:txBody>
      </p:sp>
      <p:pic>
        <p:nvPicPr>
          <p:cNvPr id="6" name="Picture 5"/>
          <p:cNvPicPr>
            <a:picLocks noChangeAspect="1"/>
          </p:cNvPicPr>
          <p:nvPr/>
        </p:nvPicPr>
        <p:blipFill>
          <a:blip r:embed="rId2"/>
          <a:stretch>
            <a:fillRect/>
          </a:stretch>
        </p:blipFill>
        <p:spPr>
          <a:xfrm>
            <a:off x="10058215" y="6216987"/>
            <a:ext cx="2133785" cy="634039"/>
          </a:xfrm>
          <a:prstGeom prst="rect">
            <a:avLst/>
          </a:prstGeom>
        </p:spPr>
      </p:pic>
      <p:pic>
        <p:nvPicPr>
          <p:cNvPr id="8" name="Picture 7"/>
          <p:cNvPicPr>
            <a:picLocks noChangeAspect="1"/>
          </p:cNvPicPr>
          <p:nvPr/>
        </p:nvPicPr>
        <p:blipFill>
          <a:blip r:embed="rId3"/>
          <a:stretch>
            <a:fillRect/>
          </a:stretch>
        </p:blipFill>
        <p:spPr>
          <a:xfrm>
            <a:off x="800079" y="1982419"/>
            <a:ext cx="4061289" cy="2217909"/>
          </a:xfrm>
          <a:prstGeom prst="rect">
            <a:avLst/>
          </a:prstGeom>
        </p:spPr>
      </p:pic>
      <p:pic>
        <p:nvPicPr>
          <p:cNvPr id="10" name="Picture 9"/>
          <p:cNvPicPr>
            <a:picLocks noChangeAspect="1"/>
          </p:cNvPicPr>
          <p:nvPr/>
        </p:nvPicPr>
        <p:blipFill>
          <a:blip r:embed="rId4"/>
          <a:stretch>
            <a:fillRect/>
          </a:stretch>
        </p:blipFill>
        <p:spPr>
          <a:xfrm>
            <a:off x="1734109" y="4445246"/>
            <a:ext cx="2193227" cy="1972030"/>
          </a:xfrm>
          <a:prstGeom prst="rect">
            <a:avLst/>
          </a:prstGeom>
        </p:spPr>
      </p:pic>
    </p:spTree>
    <p:extLst>
      <p:ext uri="{BB962C8B-B14F-4D97-AF65-F5344CB8AC3E}">
        <p14:creationId xmlns:p14="http://schemas.microsoft.com/office/powerpoint/2010/main" val="290205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55930"/>
          </a:xfrm>
        </p:spPr>
        <p:txBody>
          <a:bodyPr>
            <a:normAutofit fontScale="90000"/>
          </a:bodyPr>
          <a:lstStyle/>
          <a:p>
            <a:pPr algn="ctr"/>
            <a:r>
              <a:rPr lang="en-US" dirty="0" smtClean="0">
                <a:ln w="12700">
                  <a:solidFill>
                    <a:srgbClr val="7030A0"/>
                  </a:solidFill>
                </a:ln>
              </a:rPr>
              <a:t>REVENUE</a:t>
            </a:r>
            <a:endParaRPr lang="en-US" dirty="0">
              <a:ln w="12700">
                <a:solidFill>
                  <a:srgbClr val="7030A0"/>
                </a:solidFill>
              </a:ln>
            </a:endParaRPr>
          </a:p>
        </p:txBody>
      </p:sp>
      <p:sp>
        <p:nvSpPr>
          <p:cNvPr id="5" name="Text Placeholder 4"/>
          <p:cNvSpPr>
            <a:spLocks noGrp="1"/>
          </p:cNvSpPr>
          <p:nvPr>
            <p:ph type="body" idx="1"/>
          </p:nvPr>
        </p:nvSpPr>
        <p:spPr>
          <a:xfrm>
            <a:off x="675745" y="1477670"/>
            <a:ext cx="4185623" cy="504749"/>
          </a:xfrm>
        </p:spPr>
        <p:txBody>
          <a:bodyPr/>
          <a:lstStyle/>
          <a:p>
            <a:pPr algn="ctr"/>
            <a:r>
              <a:rPr lang="en-US" dirty="0">
                <a:solidFill>
                  <a:srgbClr val="7030A0"/>
                </a:solidFill>
              </a:rPr>
              <a:t>1.020 Public Utility PP Tax</a:t>
            </a:r>
          </a:p>
        </p:txBody>
      </p:sp>
      <p:sp>
        <p:nvSpPr>
          <p:cNvPr id="7" name="Text Placeholder 6"/>
          <p:cNvSpPr>
            <a:spLocks noGrp="1"/>
          </p:cNvSpPr>
          <p:nvPr>
            <p:ph type="body" sz="quarter" idx="3"/>
          </p:nvPr>
        </p:nvSpPr>
        <p:spPr>
          <a:xfrm>
            <a:off x="5088384" y="1762897"/>
            <a:ext cx="4185618" cy="4758538"/>
          </a:xfrm>
        </p:spPr>
        <p:txBody>
          <a:bodyPr/>
          <a:lstStyle/>
          <a:p>
            <a:pPr marL="342900" indent="-342900">
              <a:buFont typeface="Wingdings" panose="05000000000000000000" pitchFamily="2" charset="2"/>
              <a:buChar char="Ø"/>
            </a:pPr>
            <a:r>
              <a:rPr lang="en-US" sz="1200" dirty="0" smtClean="0">
                <a:solidFill>
                  <a:srgbClr val="7030A0"/>
                </a:solidFill>
              </a:rPr>
              <a:t>Public Utility Personal Property (PUPP) tax revenue provides 3.4% of the district’s revenue.  PUPP values have increased moderately, and consistently, with this trend projected to continue.</a:t>
            </a:r>
          </a:p>
          <a:p>
            <a:pPr marL="342900" indent="-342900">
              <a:buFont typeface="Wingdings" panose="05000000000000000000" pitchFamily="2" charset="2"/>
              <a:buChar char="Ø"/>
            </a:pPr>
            <a:r>
              <a:rPr lang="en-US" sz="1200" dirty="0" smtClean="0">
                <a:solidFill>
                  <a:srgbClr val="7030A0"/>
                </a:solidFill>
              </a:rPr>
              <a:t>The 2014 revenue dipped slightly because of the timing of payments that shifted some 2014 payments into 2015. The projections assume a 50% split of taxes paid in the 1</a:t>
            </a:r>
            <a:r>
              <a:rPr lang="en-US" sz="1200" baseline="30000" dirty="0" smtClean="0">
                <a:solidFill>
                  <a:srgbClr val="7030A0"/>
                </a:solidFill>
              </a:rPr>
              <a:t>st</a:t>
            </a:r>
            <a:r>
              <a:rPr lang="en-US" sz="1200" dirty="0" smtClean="0">
                <a:solidFill>
                  <a:srgbClr val="7030A0"/>
                </a:solidFill>
              </a:rPr>
              <a:t> half versus 2</a:t>
            </a:r>
            <a:r>
              <a:rPr lang="en-US" sz="1200" baseline="30000" dirty="0" smtClean="0">
                <a:solidFill>
                  <a:srgbClr val="7030A0"/>
                </a:solidFill>
              </a:rPr>
              <a:t>nd</a:t>
            </a:r>
            <a:r>
              <a:rPr lang="en-US" sz="1200" dirty="0" smtClean="0">
                <a:solidFill>
                  <a:srgbClr val="7030A0"/>
                </a:solidFill>
              </a:rPr>
              <a:t> half of the collection year.</a:t>
            </a:r>
          </a:p>
          <a:p>
            <a:pPr marL="342900" indent="-342900">
              <a:buFont typeface="Wingdings" panose="05000000000000000000" pitchFamily="2" charset="2"/>
              <a:buChar char="Ø"/>
            </a:pPr>
            <a:r>
              <a:rPr lang="en-US" sz="1200" dirty="0" smtClean="0">
                <a:solidFill>
                  <a:srgbClr val="7030A0"/>
                </a:solidFill>
              </a:rPr>
              <a:t>A natural gas electric generating plant is being constructed within the district’s boundaries.  While there will be some local tax revenue growth starting 2019 tax collection year, with some of the public utility personal property of this plant will be tax exempt for 10 years.  The district is meeting with plant officials to try to get accurate valuation assessments, we will update the forecast when information is clearer and available to include any additional tax revenue.  Any additional tax revenue may also have an adverse effect on our state aid revenue over time.</a:t>
            </a:r>
            <a:endParaRPr lang="en-US" dirty="0">
              <a:solidFill>
                <a:srgbClr val="7030A0"/>
              </a:solidFill>
            </a:endParaRPr>
          </a:p>
        </p:txBody>
      </p:sp>
      <p:pic>
        <p:nvPicPr>
          <p:cNvPr id="3" name="Picture 2"/>
          <p:cNvPicPr>
            <a:picLocks noChangeAspect="1"/>
          </p:cNvPicPr>
          <p:nvPr/>
        </p:nvPicPr>
        <p:blipFill>
          <a:blip r:embed="rId2"/>
          <a:stretch>
            <a:fillRect/>
          </a:stretch>
        </p:blipFill>
        <p:spPr>
          <a:xfrm>
            <a:off x="10058215" y="6204415"/>
            <a:ext cx="2133785" cy="634039"/>
          </a:xfrm>
          <a:prstGeom prst="rect">
            <a:avLst/>
          </a:prstGeom>
        </p:spPr>
      </p:pic>
      <p:pic>
        <p:nvPicPr>
          <p:cNvPr id="8" name="Picture 7"/>
          <p:cNvPicPr>
            <a:picLocks noChangeAspect="1"/>
          </p:cNvPicPr>
          <p:nvPr/>
        </p:nvPicPr>
        <p:blipFill>
          <a:blip r:embed="rId3"/>
          <a:stretch>
            <a:fillRect/>
          </a:stretch>
        </p:blipFill>
        <p:spPr>
          <a:xfrm>
            <a:off x="830085" y="2005665"/>
            <a:ext cx="3876940" cy="2136501"/>
          </a:xfrm>
          <a:prstGeom prst="rect">
            <a:avLst/>
          </a:prstGeom>
        </p:spPr>
      </p:pic>
      <p:pic>
        <p:nvPicPr>
          <p:cNvPr id="9" name="Picture 8"/>
          <p:cNvPicPr>
            <a:picLocks noChangeAspect="1"/>
          </p:cNvPicPr>
          <p:nvPr/>
        </p:nvPicPr>
        <p:blipFill>
          <a:blip r:embed="rId4"/>
          <a:stretch>
            <a:fillRect/>
          </a:stretch>
        </p:blipFill>
        <p:spPr>
          <a:xfrm>
            <a:off x="1734322" y="4349440"/>
            <a:ext cx="2203188" cy="1977220"/>
          </a:xfrm>
          <a:prstGeom prst="rect">
            <a:avLst/>
          </a:prstGeom>
        </p:spPr>
      </p:pic>
    </p:spTree>
    <p:extLst>
      <p:ext uri="{BB962C8B-B14F-4D97-AF65-F5344CB8AC3E}">
        <p14:creationId xmlns:p14="http://schemas.microsoft.com/office/powerpoint/2010/main" val="209432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a:solidFill>
            <a:schemeClr val="bg1"/>
          </a:solidFill>
        </p:spPr>
        <p:txBody>
          <a:bodyPr>
            <a:normAutofit fontScale="90000"/>
          </a:bodyPr>
          <a:lstStyle/>
          <a:p>
            <a:pPr algn="ctr"/>
            <a:r>
              <a:rPr lang="en-US" dirty="0">
                <a:ln w="12700">
                  <a:solidFill>
                    <a:srgbClr val="7030A0"/>
                  </a:solidFill>
                </a:ln>
              </a:rPr>
              <a:t>REVENUE</a:t>
            </a:r>
          </a:p>
        </p:txBody>
      </p:sp>
      <p:sp>
        <p:nvSpPr>
          <p:cNvPr id="5" name="Text Placeholder 4"/>
          <p:cNvSpPr>
            <a:spLocks noGrp="1"/>
          </p:cNvSpPr>
          <p:nvPr>
            <p:ph type="body" idx="1"/>
          </p:nvPr>
        </p:nvSpPr>
        <p:spPr>
          <a:xfrm>
            <a:off x="675745" y="1250899"/>
            <a:ext cx="4185623" cy="607162"/>
          </a:xfrm>
        </p:spPr>
        <p:txBody>
          <a:bodyPr/>
          <a:lstStyle/>
          <a:p>
            <a:pPr algn="ctr"/>
            <a:r>
              <a:rPr lang="en-US" dirty="0" smtClean="0">
                <a:solidFill>
                  <a:srgbClr val="7030A0"/>
                </a:solidFill>
              </a:rPr>
              <a:t>1.035 Unrestricted Aid</a:t>
            </a:r>
            <a:endParaRPr lang="en-US" dirty="0">
              <a:solidFill>
                <a:srgbClr val="7030A0"/>
              </a:solidFill>
            </a:endParaRPr>
          </a:p>
        </p:txBody>
      </p:sp>
      <p:sp>
        <p:nvSpPr>
          <p:cNvPr id="7" name="Text Placeholder 6"/>
          <p:cNvSpPr>
            <a:spLocks noGrp="1"/>
          </p:cNvSpPr>
          <p:nvPr>
            <p:ph type="body" sz="quarter" idx="3"/>
          </p:nvPr>
        </p:nvSpPr>
        <p:spPr>
          <a:xfrm>
            <a:off x="5088383" y="1250898"/>
            <a:ext cx="4185618" cy="5090871"/>
          </a:xfrm>
        </p:spPr>
        <p:txBody>
          <a:bodyPr/>
          <a:lstStyle/>
          <a:p>
            <a:pPr marL="342900" indent="-342900">
              <a:buFont typeface="Wingdings" panose="05000000000000000000" pitchFamily="2" charset="2"/>
              <a:buChar char="Ø"/>
            </a:pPr>
            <a:r>
              <a:rPr lang="en-US" sz="1200" dirty="0" smtClean="0">
                <a:solidFill>
                  <a:srgbClr val="7030A0"/>
                </a:solidFill>
              </a:rPr>
              <a:t>Unrestricted state revenue is 42.6%, up from 39.6% a year ago.</a:t>
            </a:r>
          </a:p>
          <a:p>
            <a:pPr marL="342900" indent="-342900">
              <a:buFont typeface="Wingdings" panose="05000000000000000000" pitchFamily="2" charset="2"/>
              <a:buChar char="Ø"/>
            </a:pPr>
            <a:r>
              <a:rPr lang="en-US" sz="1200" dirty="0" smtClean="0">
                <a:solidFill>
                  <a:srgbClr val="7030A0"/>
                </a:solidFill>
              </a:rPr>
              <a:t>The state’s share of the $6,010 </a:t>
            </a:r>
            <a:r>
              <a:rPr lang="en-US" sz="1200" dirty="0" smtClean="0">
                <a:solidFill>
                  <a:srgbClr val="00B050"/>
                </a:solidFill>
              </a:rPr>
              <a:t>($6,000 FY17) </a:t>
            </a:r>
            <a:r>
              <a:rPr lang="en-US" sz="1200" dirty="0" smtClean="0">
                <a:solidFill>
                  <a:srgbClr val="7030A0"/>
                </a:solidFill>
              </a:rPr>
              <a:t>in per pupil funding is 70.64% </a:t>
            </a:r>
            <a:r>
              <a:rPr lang="en-US" sz="1200" dirty="0" smtClean="0">
                <a:solidFill>
                  <a:srgbClr val="00B050"/>
                </a:solidFill>
              </a:rPr>
              <a:t>(67.18% FY17)</a:t>
            </a:r>
            <a:r>
              <a:rPr lang="en-US" sz="1200" dirty="0" smtClean="0">
                <a:solidFill>
                  <a:srgbClr val="7030A0"/>
                </a:solidFill>
              </a:rPr>
              <a:t> and generates $4,246 </a:t>
            </a:r>
            <a:r>
              <a:rPr lang="en-US" sz="1200" dirty="0" smtClean="0">
                <a:solidFill>
                  <a:srgbClr val="00B050"/>
                </a:solidFill>
              </a:rPr>
              <a:t>($4,031 FY17)</a:t>
            </a:r>
            <a:r>
              <a:rPr lang="en-US" sz="1200" dirty="0" smtClean="0">
                <a:solidFill>
                  <a:srgbClr val="7030A0"/>
                </a:solidFill>
              </a:rPr>
              <a:t> per pupil.  The is relatively high because the district’s 78.76% </a:t>
            </a:r>
            <a:r>
              <a:rPr lang="en-US" sz="1200" dirty="0" smtClean="0">
                <a:solidFill>
                  <a:srgbClr val="00B050"/>
                </a:solidFill>
              </a:rPr>
              <a:t>(76.72% FY17)</a:t>
            </a:r>
            <a:r>
              <a:rPr lang="en-US" sz="1200" dirty="0" smtClean="0">
                <a:solidFill>
                  <a:srgbClr val="7030A0"/>
                </a:solidFill>
              </a:rPr>
              <a:t> of the state-wide median, and more importantly, the district’s per pupil valuation of $89,551 </a:t>
            </a:r>
            <a:r>
              <a:rPr lang="en-US" sz="1200" dirty="0" smtClean="0">
                <a:solidFill>
                  <a:srgbClr val="00B050"/>
                </a:solidFill>
              </a:rPr>
              <a:t>($91,615 FY17) </a:t>
            </a:r>
            <a:r>
              <a:rPr lang="en-US" sz="1200" dirty="0" smtClean="0">
                <a:solidFill>
                  <a:srgbClr val="7030A0"/>
                </a:solidFill>
              </a:rPr>
              <a:t>is 61.61% </a:t>
            </a:r>
            <a:r>
              <a:rPr lang="en-US" sz="1200" dirty="0" smtClean="0">
                <a:solidFill>
                  <a:srgbClr val="00B050"/>
                </a:solidFill>
              </a:rPr>
              <a:t>(63.41% FY17) </a:t>
            </a:r>
            <a:r>
              <a:rPr lang="en-US" sz="1200" dirty="0" smtClean="0">
                <a:solidFill>
                  <a:srgbClr val="7030A0"/>
                </a:solidFill>
              </a:rPr>
              <a:t>of the state-wide average of $145,363 </a:t>
            </a:r>
            <a:r>
              <a:rPr lang="en-US" sz="1200" dirty="0" smtClean="0">
                <a:solidFill>
                  <a:srgbClr val="00B050"/>
                </a:solidFill>
              </a:rPr>
              <a:t>($144,466 FY17)</a:t>
            </a:r>
            <a:r>
              <a:rPr lang="en-US" sz="1200" dirty="0" smtClean="0">
                <a:solidFill>
                  <a:srgbClr val="7030A0"/>
                </a:solidFill>
              </a:rPr>
              <a:t>. </a:t>
            </a:r>
          </a:p>
          <a:p>
            <a:pPr marL="342900" indent="-342900">
              <a:buFont typeface="Wingdings" panose="05000000000000000000" pitchFamily="2" charset="2"/>
              <a:buChar char="Ø"/>
            </a:pPr>
            <a:r>
              <a:rPr lang="en-US" sz="1200" dirty="0" smtClean="0">
                <a:solidFill>
                  <a:srgbClr val="7030A0"/>
                </a:solidFill>
              </a:rPr>
              <a:t>On average, state-wide one mill of local property tax will generate $145 per student which is 63% high than MCSD which is $91.</a:t>
            </a:r>
          </a:p>
          <a:p>
            <a:pPr marL="342900" indent="-342900">
              <a:buFont typeface="Wingdings" panose="05000000000000000000" pitchFamily="2" charset="2"/>
              <a:buChar char="Ø"/>
            </a:pPr>
            <a:r>
              <a:rPr lang="en-US" sz="1200" dirty="0" smtClean="0">
                <a:solidFill>
                  <a:srgbClr val="7030A0"/>
                </a:solidFill>
              </a:rPr>
              <a:t>The district’s year-over-year funding gains were capped by state legislation at 7.5% in fiscal years 2016 and 2017 and are capped at 3.0% for FY18 and FY19.  This “CAP” prevents the district from receiving all of its calculated per pupil funding.  A 3.0% year-over-year cap from 2020 through 2022 is modeled.</a:t>
            </a:r>
          </a:p>
          <a:p>
            <a:pPr marL="342900" indent="-342900">
              <a:buFont typeface="Wingdings" panose="05000000000000000000" pitchFamily="2" charset="2"/>
              <a:buChar char="Ø"/>
            </a:pPr>
            <a:r>
              <a:rPr lang="en-US" sz="1200" dirty="0" smtClean="0">
                <a:solidFill>
                  <a:srgbClr val="7030A0"/>
                </a:solidFill>
              </a:rPr>
              <a:t>The cap is keeping us “underfunded” by:</a:t>
            </a:r>
          </a:p>
          <a:p>
            <a:pPr marL="342900" indent="-342900">
              <a:buFont typeface="Arial" panose="020B0604020202020204" pitchFamily="34" charset="0"/>
              <a:buChar char="•"/>
            </a:pPr>
            <a:endParaRPr lang="en-US" sz="1200" dirty="0"/>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6" name="Picture 5"/>
          <p:cNvPicPr>
            <a:picLocks noChangeAspect="1"/>
          </p:cNvPicPr>
          <p:nvPr/>
        </p:nvPicPr>
        <p:blipFill>
          <a:blip r:embed="rId3"/>
          <a:stretch>
            <a:fillRect/>
          </a:stretch>
        </p:blipFill>
        <p:spPr>
          <a:xfrm>
            <a:off x="736947" y="1858061"/>
            <a:ext cx="4063217" cy="2239154"/>
          </a:xfrm>
          <a:prstGeom prst="rect">
            <a:avLst/>
          </a:prstGeom>
        </p:spPr>
      </p:pic>
      <p:pic>
        <p:nvPicPr>
          <p:cNvPr id="9" name="Picture 8"/>
          <p:cNvPicPr>
            <a:picLocks noChangeAspect="1"/>
          </p:cNvPicPr>
          <p:nvPr/>
        </p:nvPicPr>
        <p:blipFill>
          <a:blip r:embed="rId4"/>
          <a:stretch>
            <a:fillRect/>
          </a:stretch>
        </p:blipFill>
        <p:spPr>
          <a:xfrm>
            <a:off x="1658635" y="4289515"/>
            <a:ext cx="2219840" cy="1995959"/>
          </a:xfrm>
          <a:prstGeom prst="rect">
            <a:avLst/>
          </a:prstGeom>
        </p:spPr>
      </p:pic>
      <p:pic>
        <p:nvPicPr>
          <p:cNvPr id="11" name="Picture 10"/>
          <p:cNvPicPr>
            <a:picLocks noChangeAspect="1"/>
          </p:cNvPicPr>
          <p:nvPr/>
        </p:nvPicPr>
        <p:blipFill>
          <a:blip r:embed="rId5"/>
          <a:stretch>
            <a:fillRect/>
          </a:stretch>
        </p:blipFill>
        <p:spPr>
          <a:xfrm>
            <a:off x="5491153" y="5813577"/>
            <a:ext cx="4132269" cy="261405"/>
          </a:xfrm>
          <a:prstGeom prst="rect">
            <a:avLst/>
          </a:prstGeom>
        </p:spPr>
      </p:pic>
      <p:pic>
        <p:nvPicPr>
          <p:cNvPr id="13" name="Picture 12"/>
          <p:cNvPicPr>
            <a:picLocks noChangeAspect="1"/>
          </p:cNvPicPr>
          <p:nvPr/>
        </p:nvPicPr>
        <p:blipFill>
          <a:blip r:embed="rId6"/>
          <a:stretch>
            <a:fillRect/>
          </a:stretch>
        </p:blipFill>
        <p:spPr>
          <a:xfrm>
            <a:off x="4143632" y="6073488"/>
            <a:ext cx="5479790" cy="134887"/>
          </a:xfrm>
          <a:prstGeom prst="rect">
            <a:avLst/>
          </a:prstGeom>
        </p:spPr>
      </p:pic>
    </p:spTree>
    <p:extLst>
      <p:ext uri="{BB962C8B-B14F-4D97-AF65-F5344CB8AC3E}">
        <p14:creationId xmlns:p14="http://schemas.microsoft.com/office/powerpoint/2010/main" val="406934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p:spPr>
        <p:txBody>
          <a:bodyPr>
            <a:normAutofit fontScale="90000"/>
          </a:bodyPr>
          <a:lstStyle/>
          <a:p>
            <a:pPr algn="ctr"/>
            <a:r>
              <a:rPr lang="en-US" dirty="0">
                <a:ln w="12700">
                  <a:solidFill>
                    <a:srgbClr val="7030A0"/>
                  </a:solidFill>
                </a:ln>
              </a:rPr>
              <a:t>REVENUE</a:t>
            </a:r>
          </a:p>
        </p:txBody>
      </p:sp>
      <p:sp>
        <p:nvSpPr>
          <p:cNvPr id="5" name="Text Placeholder 4"/>
          <p:cNvSpPr>
            <a:spLocks noGrp="1"/>
          </p:cNvSpPr>
          <p:nvPr>
            <p:ph type="body" idx="1"/>
          </p:nvPr>
        </p:nvSpPr>
        <p:spPr>
          <a:xfrm>
            <a:off x="675745" y="1250899"/>
            <a:ext cx="4185623" cy="607162"/>
          </a:xfrm>
        </p:spPr>
        <p:txBody>
          <a:bodyPr/>
          <a:lstStyle/>
          <a:p>
            <a:pPr algn="ctr"/>
            <a:r>
              <a:rPr lang="en-US" dirty="0">
                <a:solidFill>
                  <a:srgbClr val="7030A0"/>
                </a:solidFill>
              </a:rPr>
              <a:t>1.040 Restricted Aid</a:t>
            </a:r>
          </a:p>
        </p:txBody>
      </p:sp>
      <p:sp>
        <p:nvSpPr>
          <p:cNvPr id="7" name="Text Placeholder 6"/>
          <p:cNvSpPr>
            <a:spLocks noGrp="1"/>
          </p:cNvSpPr>
          <p:nvPr>
            <p:ph type="body" sz="quarter" idx="3"/>
          </p:nvPr>
        </p:nvSpPr>
        <p:spPr>
          <a:xfrm>
            <a:off x="5310804" y="1554480"/>
            <a:ext cx="4185618" cy="5000255"/>
          </a:xfrm>
        </p:spPr>
        <p:txBody>
          <a:bodyPr/>
          <a:lstStyle/>
          <a:p>
            <a:pPr marL="285750" indent="-285750">
              <a:buFont typeface="Wingdings" panose="05000000000000000000" pitchFamily="2" charset="2"/>
              <a:buChar char="Ø"/>
            </a:pPr>
            <a:r>
              <a:rPr lang="en-US" sz="1600" dirty="0" smtClean="0">
                <a:solidFill>
                  <a:srgbClr val="7030A0"/>
                </a:solidFill>
              </a:rPr>
              <a:t>Restricted state funding is primarily comprised of economic disadvantage funding and makes up 5.9% (5.4% FY17) of total district revenue.  Starting in 2014 districts were required to post this revenue separately from unrestricted aid, which is why we have a large increase in 2014.</a:t>
            </a:r>
          </a:p>
          <a:p>
            <a:pPr marL="285750" indent="-285750">
              <a:buFont typeface="Wingdings" panose="05000000000000000000" pitchFamily="2" charset="2"/>
              <a:buChar char="Ø"/>
            </a:pPr>
            <a:r>
              <a:rPr lang="en-US" sz="1600" dirty="0" smtClean="0">
                <a:solidFill>
                  <a:srgbClr val="7030A0"/>
                </a:solidFill>
              </a:rPr>
              <a:t>Approximately 90% are identified as economically disadvantaged for state funding purposes; it is this high level of poverty that generates the bulk of this revenue. This level of poverty is estimated to remain constant throughout the forecast.</a:t>
            </a:r>
          </a:p>
          <a:p>
            <a:pPr marL="285750" indent="-285750">
              <a:buFont typeface="Wingdings" panose="05000000000000000000" pitchFamily="2" charset="2"/>
              <a:buChar char="Ø"/>
            </a:pPr>
            <a:endParaRPr lang="en-US" sz="1600" dirty="0"/>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8" name="Picture 7"/>
          <p:cNvPicPr>
            <a:picLocks noChangeAspect="1"/>
          </p:cNvPicPr>
          <p:nvPr/>
        </p:nvPicPr>
        <p:blipFill>
          <a:blip r:embed="rId3"/>
          <a:stretch>
            <a:fillRect/>
          </a:stretch>
        </p:blipFill>
        <p:spPr>
          <a:xfrm>
            <a:off x="1676636" y="4464770"/>
            <a:ext cx="2183840" cy="1963212"/>
          </a:xfrm>
          <a:prstGeom prst="rect">
            <a:avLst/>
          </a:prstGeom>
        </p:spPr>
      </p:pic>
      <p:pic>
        <p:nvPicPr>
          <p:cNvPr id="9" name="Picture 8"/>
          <p:cNvPicPr>
            <a:picLocks noChangeAspect="1"/>
          </p:cNvPicPr>
          <p:nvPr/>
        </p:nvPicPr>
        <p:blipFill>
          <a:blip r:embed="rId4"/>
          <a:stretch>
            <a:fillRect/>
          </a:stretch>
        </p:blipFill>
        <p:spPr>
          <a:xfrm>
            <a:off x="485255" y="1815619"/>
            <a:ext cx="4566601" cy="2516559"/>
          </a:xfrm>
          <a:prstGeom prst="rect">
            <a:avLst/>
          </a:prstGeom>
        </p:spPr>
      </p:pic>
    </p:spTree>
    <p:extLst>
      <p:ext uri="{BB962C8B-B14F-4D97-AF65-F5344CB8AC3E}">
        <p14:creationId xmlns:p14="http://schemas.microsoft.com/office/powerpoint/2010/main" val="172552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p:spPr>
        <p:txBody>
          <a:bodyPr>
            <a:normAutofit fontScale="90000"/>
          </a:bodyPr>
          <a:lstStyle/>
          <a:p>
            <a:pPr algn="ctr"/>
            <a:r>
              <a:rPr lang="en-US" dirty="0">
                <a:ln w="12700">
                  <a:solidFill>
                    <a:srgbClr val="7030A0"/>
                  </a:solidFill>
                </a:ln>
              </a:rPr>
              <a:t>REVENUE</a:t>
            </a:r>
          </a:p>
        </p:txBody>
      </p:sp>
      <p:sp>
        <p:nvSpPr>
          <p:cNvPr id="5" name="Text Placeholder 4"/>
          <p:cNvSpPr>
            <a:spLocks noGrp="1"/>
          </p:cNvSpPr>
          <p:nvPr>
            <p:ph type="body" idx="1"/>
          </p:nvPr>
        </p:nvSpPr>
        <p:spPr>
          <a:xfrm>
            <a:off x="675745" y="1250899"/>
            <a:ext cx="4185623" cy="607162"/>
          </a:xfrm>
        </p:spPr>
        <p:txBody>
          <a:bodyPr/>
          <a:lstStyle/>
          <a:p>
            <a:pPr algn="ctr"/>
            <a:r>
              <a:rPr lang="en-US" sz="2000" dirty="0" smtClean="0">
                <a:solidFill>
                  <a:srgbClr val="7030A0"/>
                </a:solidFill>
              </a:rPr>
              <a:t>1.050 Property Tax Allocation</a:t>
            </a:r>
            <a:endParaRPr lang="en-US" sz="2000" dirty="0">
              <a:solidFill>
                <a:srgbClr val="7030A0"/>
              </a:solidFill>
            </a:endParaRPr>
          </a:p>
        </p:txBody>
      </p:sp>
      <p:sp>
        <p:nvSpPr>
          <p:cNvPr id="7" name="Text Placeholder 6"/>
          <p:cNvSpPr>
            <a:spLocks noGrp="1"/>
          </p:cNvSpPr>
          <p:nvPr>
            <p:ph type="body" sz="quarter" idx="3"/>
          </p:nvPr>
        </p:nvSpPr>
        <p:spPr>
          <a:xfrm>
            <a:off x="5088383" y="1250898"/>
            <a:ext cx="4185618" cy="5108029"/>
          </a:xfrm>
        </p:spPr>
        <p:txBody>
          <a:bodyPr>
            <a:normAutofit lnSpcReduction="10000"/>
          </a:bodyPr>
          <a:lstStyle/>
          <a:p>
            <a:pPr marL="342900" indent="-342900">
              <a:buFont typeface="Wingdings" panose="05000000000000000000" pitchFamily="2" charset="2"/>
              <a:buChar char="Ø"/>
            </a:pPr>
            <a:r>
              <a:rPr lang="en-US" sz="1200" dirty="0" smtClean="0">
                <a:solidFill>
                  <a:srgbClr val="7030A0"/>
                </a:solidFill>
              </a:rPr>
              <a:t>Property Tax Allocation (PTA) is comprised of three types of revenue that when combined are currently about 9.6% (9.7% FY17) of district revenues.</a:t>
            </a:r>
          </a:p>
          <a:p>
            <a:pPr marL="342900" indent="-342900">
              <a:buFont typeface="Wingdings" panose="05000000000000000000" pitchFamily="2" charset="2"/>
              <a:buChar char="Ø"/>
            </a:pPr>
            <a:r>
              <a:rPr lang="en-US" sz="1200" dirty="0" smtClean="0">
                <a:solidFill>
                  <a:srgbClr val="7030A0"/>
                </a:solidFill>
              </a:rPr>
              <a:t>Two types of the PTA involve state reimbursements for local real estate tax credits (deductions), rollback credit at 10% for homeowners and an additional 2.5% for owner occupied residence, and a homestead credit for the disabled and senior citizens for an additional 2.5%.  This revenue reimbursement is about $3,500,000.</a:t>
            </a:r>
          </a:p>
          <a:p>
            <a:pPr marL="342900" indent="-342900">
              <a:buFont typeface="Wingdings" panose="05000000000000000000" pitchFamily="2" charset="2"/>
              <a:buChar char="Ø"/>
            </a:pPr>
            <a:r>
              <a:rPr lang="en-US" sz="1200" dirty="0" smtClean="0">
                <a:solidFill>
                  <a:srgbClr val="7030A0"/>
                </a:solidFill>
              </a:rPr>
              <a:t>The third type of revenue included in PTA is the state’s reimbursement of local property tax revenue losses resulting from statewide tax policy changes in 2005.  This revenue is scheduled to phase-out in 2018, and will result in higher local property tax rates to offset the state’s annual phase-out amount.  The state’s reimbursement of $3,400,000 in 2017 to $343,743 in 2022.  This phase out will continue until it is completely eliminated with local tax rates adjusted upward.</a:t>
            </a:r>
          </a:p>
          <a:p>
            <a:pPr marL="342900" indent="-342900">
              <a:buFont typeface="Wingdings" panose="05000000000000000000" pitchFamily="2" charset="2"/>
              <a:buChar char="Ø"/>
            </a:pPr>
            <a:r>
              <a:rPr lang="en-US" sz="1200" dirty="0" smtClean="0">
                <a:solidFill>
                  <a:srgbClr val="7030A0"/>
                </a:solidFill>
              </a:rPr>
              <a:t>The district also receives some supplemental state reimbursement from other fixed sum operating levies in this revenue category, the amount is $750,000 in FY18 and is reduced to $0 in FY19.</a:t>
            </a:r>
            <a:endParaRPr lang="en-US" sz="1200" dirty="0">
              <a:solidFill>
                <a:srgbClr val="7030A0"/>
              </a:solidFill>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1736606" y="4496129"/>
            <a:ext cx="2063895" cy="1862798"/>
          </a:xfrm>
          <a:prstGeom prst="rect">
            <a:avLst/>
          </a:prstGeom>
        </p:spPr>
      </p:pic>
      <p:pic>
        <p:nvPicPr>
          <p:cNvPr id="6" name="Picture 5"/>
          <p:cNvPicPr>
            <a:picLocks noChangeAspect="1"/>
          </p:cNvPicPr>
          <p:nvPr/>
        </p:nvPicPr>
        <p:blipFill>
          <a:blip r:embed="rId4"/>
          <a:stretch>
            <a:fillRect/>
          </a:stretch>
        </p:blipFill>
        <p:spPr>
          <a:xfrm>
            <a:off x="534680" y="1858061"/>
            <a:ext cx="4467746" cy="2455654"/>
          </a:xfrm>
          <a:prstGeom prst="rect">
            <a:avLst/>
          </a:prstGeom>
        </p:spPr>
      </p:pic>
    </p:spTree>
    <p:extLst>
      <p:ext uri="{BB962C8B-B14F-4D97-AF65-F5344CB8AC3E}">
        <p14:creationId xmlns:p14="http://schemas.microsoft.com/office/powerpoint/2010/main" val="196814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p:spPr>
        <p:txBody>
          <a:bodyPr>
            <a:normAutofit fontScale="90000"/>
          </a:bodyPr>
          <a:lstStyle/>
          <a:p>
            <a:pPr algn="ctr"/>
            <a:r>
              <a:rPr lang="en-US" dirty="0">
                <a:ln w="12700">
                  <a:solidFill>
                    <a:srgbClr val="7030A0"/>
                  </a:solidFill>
                </a:ln>
              </a:rPr>
              <a:t>REVENUE</a:t>
            </a:r>
          </a:p>
        </p:txBody>
      </p:sp>
      <p:sp>
        <p:nvSpPr>
          <p:cNvPr id="5" name="Text Placeholder 4"/>
          <p:cNvSpPr>
            <a:spLocks noGrp="1"/>
          </p:cNvSpPr>
          <p:nvPr>
            <p:ph type="body" idx="1"/>
          </p:nvPr>
        </p:nvSpPr>
        <p:spPr>
          <a:xfrm>
            <a:off x="675745" y="1250899"/>
            <a:ext cx="4185623" cy="607162"/>
          </a:xfrm>
        </p:spPr>
        <p:txBody>
          <a:bodyPr/>
          <a:lstStyle/>
          <a:p>
            <a:pPr algn="ctr"/>
            <a:r>
              <a:rPr lang="en-US" sz="2000" dirty="0">
                <a:solidFill>
                  <a:srgbClr val="7030A0"/>
                </a:solidFill>
              </a:rPr>
              <a:t>1.060 Other Operating Revenue</a:t>
            </a:r>
          </a:p>
        </p:txBody>
      </p:sp>
      <p:sp>
        <p:nvSpPr>
          <p:cNvPr id="7" name="Text Placeholder 6"/>
          <p:cNvSpPr>
            <a:spLocks noGrp="1"/>
          </p:cNvSpPr>
          <p:nvPr>
            <p:ph type="body" sz="quarter" idx="3"/>
          </p:nvPr>
        </p:nvSpPr>
        <p:spPr>
          <a:xfrm>
            <a:off x="5088383" y="1250898"/>
            <a:ext cx="4185618" cy="5215805"/>
          </a:xfrm>
        </p:spPr>
        <p:txBody>
          <a:bodyPr/>
          <a:lstStyle/>
          <a:p>
            <a:pPr marL="342900" indent="-342900">
              <a:buFont typeface="Wingdings" panose="05000000000000000000" pitchFamily="2" charset="2"/>
              <a:buChar char="Ø"/>
            </a:pPr>
            <a:r>
              <a:rPr lang="en-US" sz="1200" dirty="0" smtClean="0">
                <a:solidFill>
                  <a:srgbClr val="7030A0"/>
                </a:solidFill>
              </a:rPr>
              <a:t>Other operating revenue is higher in 2014, 2015 and 2016 because of annual borrowing to finance capital projects.  The district borrowed for Barnitz Stadium renovations of $1,587,915, $1,600,000 and only $1,090,000 in these years respectively. </a:t>
            </a:r>
          </a:p>
          <a:p>
            <a:pPr marL="342900" indent="-342900">
              <a:buFont typeface="Wingdings" panose="05000000000000000000" pitchFamily="2" charset="2"/>
              <a:buChar char="Ø"/>
            </a:pPr>
            <a:r>
              <a:rPr lang="en-US" sz="1200" dirty="0" smtClean="0">
                <a:solidFill>
                  <a:srgbClr val="7030A0"/>
                </a:solidFill>
              </a:rPr>
              <a:t>The district received donation commitments for this project and we have received the following:</a:t>
            </a:r>
          </a:p>
          <a:p>
            <a:pPr marL="342900" indent="-342900">
              <a:buFont typeface="Arial" panose="020B0604020202020204" pitchFamily="34" charset="0"/>
              <a:buChar char="•"/>
            </a:pPr>
            <a:endParaRPr lang="en-US" sz="1200" dirty="0" smtClean="0"/>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endParaRPr lang="en-US" sz="1200" dirty="0" smtClean="0"/>
          </a:p>
          <a:p>
            <a:pPr marL="342900" indent="-342900">
              <a:buFont typeface="Arial" panose="020B0604020202020204" pitchFamily="34" charset="0"/>
              <a:buChar char="•"/>
            </a:pPr>
            <a:endParaRPr lang="en-US" sz="1200" dirty="0" smtClean="0"/>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endParaRPr lang="en-US" sz="1200" dirty="0" smtClean="0"/>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endParaRPr lang="en-US" sz="1200" dirty="0" smtClean="0"/>
          </a:p>
          <a:p>
            <a:pPr marL="342900" indent="-342900">
              <a:buFont typeface="Wingdings" panose="05000000000000000000" pitchFamily="2" charset="2"/>
              <a:buChar char="Ø"/>
            </a:pPr>
            <a:r>
              <a:rPr lang="en-US" sz="1200" dirty="0" smtClean="0">
                <a:solidFill>
                  <a:srgbClr val="7030A0"/>
                </a:solidFill>
              </a:rPr>
              <a:t>Other revenue includes tuition paid by other districts ($1,146,944 est. FY18) and payments in lieu of taxes ($550,000).  Medicaid payments are estimated at $250,000 annually.</a:t>
            </a:r>
          </a:p>
          <a:p>
            <a:pPr marL="342900" indent="-342900">
              <a:buFont typeface="Arial" panose="020B0604020202020204" pitchFamily="34" charset="0"/>
              <a:buChar char="•"/>
            </a:pPr>
            <a:endParaRPr lang="en-US" sz="1600" dirty="0"/>
          </a:p>
        </p:txBody>
      </p:sp>
      <p:pic>
        <p:nvPicPr>
          <p:cNvPr id="11" name="Picture 10"/>
          <p:cNvPicPr>
            <a:picLocks noChangeAspect="1"/>
          </p:cNvPicPr>
          <p:nvPr/>
        </p:nvPicPr>
        <p:blipFill>
          <a:blip r:embed="rId2"/>
          <a:stretch>
            <a:fillRect/>
          </a:stretch>
        </p:blipFill>
        <p:spPr>
          <a:xfrm>
            <a:off x="5754257" y="2805256"/>
            <a:ext cx="2862522" cy="2504662"/>
          </a:xfrm>
          <a:prstGeom prst="rect">
            <a:avLst/>
          </a:prstGeom>
        </p:spPr>
      </p:pic>
      <p:pic>
        <p:nvPicPr>
          <p:cNvPr id="2" name="Picture 1"/>
          <p:cNvPicPr>
            <a:picLocks noChangeAspect="1"/>
          </p:cNvPicPr>
          <p:nvPr/>
        </p:nvPicPr>
        <p:blipFill>
          <a:blip r:embed="rId3"/>
          <a:stretch>
            <a:fillRect/>
          </a:stretch>
        </p:blipFill>
        <p:spPr>
          <a:xfrm>
            <a:off x="10058215" y="6223961"/>
            <a:ext cx="2133785" cy="634039"/>
          </a:xfrm>
          <a:prstGeom prst="rect">
            <a:avLst/>
          </a:prstGeom>
        </p:spPr>
      </p:pic>
      <p:pic>
        <p:nvPicPr>
          <p:cNvPr id="8" name="Picture 7"/>
          <p:cNvPicPr>
            <a:picLocks noChangeAspect="1"/>
          </p:cNvPicPr>
          <p:nvPr/>
        </p:nvPicPr>
        <p:blipFill>
          <a:blip r:embed="rId4"/>
          <a:stretch>
            <a:fillRect/>
          </a:stretch>
        </p:blipFill>
        <p:spPr>
          <a:xfrm>
            <a:off x="1683333" y="4409246"/>
            <a:ext cx="2170445" cy="1958603"/>
          </a:xfrm>
          <a:prstGeom prst="rect">
            <a:avLst/>
          </a:prstGeom>
        </p:spPr>
      </p:pic>
      <p:pic>
        <p:nvPicPr>
          <p:cNvPr id="9" name="Picture 8"/>
          <p:cNvPicPr>
            <a:picLocks noChangeAspect="1"/>
          </p:cNvPicPr>
          <p:nvPr/>
        </p:nvPicPr>
        <p:blipFill>
          <a:blip r:embed="rId5"/>
          <a:stretch>
            <a:fillRect/>
          </a:stretch>
        </p:blipFill>
        <p:spPr>
          <a:xfrm>
            <a:off x="511492" y="1797294"/>
            <a:ext cx="4514125" cy="2486181"/>
          </a:xfrm>
          <a:prstGeom prst="rect">
            <a:avLst/>
          </a:prstGeom>
        </p:spPr>
      </p:pic>
    </p:spTree>
    <p:extLst>
      <p:ext uri="{BB962C8B-B14F-4D97-AF65-F5344CB8AC3E}">
        <p14:creationId xmlns:p14="http://schemas.microsoft.com/office/powerpoint/2010/main" val="111505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p:spPr>
        <p:txBody>
          <a:bodyPr>
            <a:normAutofit fontScale="90000"/>
          </a:bodyPr>
          <a:lstStyle/>
          <a:p>
            <a:pPr algn="ctr"/>
            <a:r>
              <a:rPr lang="en-US" dirty="0">
                <a:ln w="12700">
                  <a:solidFill>
                    <a:srgbClr val="7030A0"/>
                  </a:solidFill>
                </a:ln>
              </a:rPr>
              <a:t>REVENUE</a:t>
            </a:r>
          </a:p>
        </p:txBody>
      </p:sp>
      <p:sp>
        <p:nvSpPr>
          <p:cNvPr id="5" name="Text Placeholder 4"/>
          <p:cNvSpPr>
            <a:spLocks noGrp="1"/>
          </p:cNvSpPr>
          <p:nvPr>
            <p:ph type="body" idx="1"/>
          </p:nvPr>
        </p:nvSpPr>
        <p:spPr>
          <a:xfrm>
            <a:off x="675746" y="1250899"/>
            <a:ext cx="4184650" cy="607162"/>
          </a:xfrm>
        </p:spPr>
        <p:txBody>
          <a:bodyPr/>
          <a:lstStyle/>
          <a:p>
            <a:pPr algn="ctr"/>
            <a:r>
              <a:rPr lang="en-US" dirty="0" smtClean="0">
                <a:solidFill>
                  <a:srgbClr val="7030A0"/>
                </a:solidFill>
              </a:rPr>
              <a:t>2.070 Total Other Finances</a:t>
            </a:r>
            <a:endParaRPr lang="en-US" dirty="0">
              <a:solidFill>
                <a:srgbClr val="7030A0"/>
              </a:solidFill>
            </a:endParaRPr>
          </a:p>
        </p:txBody>
      </p:sp>
      <p:sp>
        <p:nvSpPr>
          <p:cNvPr id="7" name="Text Placeholder 6"/>
          <p:cNvSpPr>
            <a:spLocks noGrp="1"/>
          </p:cNvSpPr>
          <p:nvPr>
            <p:ph type="body" sz="quarter" idx="3"/>
          </p:nvPr>
        </p:nvSpPr>
        <p:spPr>
          <a:xfrm>
            <a:off x="5088383" y="1250898"/>
            <a:ext cx="4185618" cy="5108029"/>
          </a:xfrm>
        </p:spPr>
        <p:txBody>
          <a:bodyPr/>
          <a:lstStyle/>
          <a:p>
            <a:pPr marL="342900" indent="-342900">
              <a:buFont typeface="Wingdings" panose="05000000000000000000" pitchFamily="2" charset="2"/>
              <a:buChar char="Ø"/>
            </a:pPr>
            <a:r>
              <a:rPr lang="en-US" sz="1400" dirty="0" smtClean="0">
                <a:solidFill>
                  <a:srgbClr val="7030A0"/>
                </a:solidFill>
              </a:rPr>
              <a:t>In 2015 and 2016 the primary source of this revenue was for cash flow borrowing.  Because of the low cash balance the district had on hand it was necessary to borrow $3,500,000 and $2,500,000 during 2015 and 2016 respectively.  This money was paid back in the same year that is borrowed.  No cash flow borrowing is anticipated moving forward.</a:t>
            </a:r>
          </a:p>
          <a:p>
            <a:pPr marL="342900" indent="-342900">
              <a:buFont typeface="Wingdings" panose="05000000000000000000" pitchFamily="2" charset="2"/>
              <a:buChar char="Ø"/>
            </a:pPr>
            <a:r>
              <a:rPr lang="en-US" sz="1400" dirty="0" smtClean="0">
                <a:solidFill>
                  <a:srgbClr val="7030A0"/>
                </a:solidFill>
              </a:rPr>
              <a:t>In addition to the 2016 cash flow borrowing the district received an unexpected payment of $1,475,000 for Medicaid reimbursements stemming from 2005 through 2010 qualified expenses.  $590,076 of this reimbursement was moved to district escrow account in the event a Federal audit was conducted and some repayment is required.</a:t>
            </a:r>
          </a:p>
          <a:p>
            <a:pPr marL="342900" indent="-342900">
              <a:buFont typeface="Wingdings" panose="05000000000000000000" pitchFamily="2" charset="2"/>
              <a:buChar char="Ø"/>
            </a:pPr>
            <a:r>
              <a:rPr lang="en-US" sz="1400" dirty="0" smtClean="0">
                <a:solidFill>
                  <a:srgbClr val="7030A0"/>
                </a:solidFill>
              </a:rPr>
              <a:t>Advance repayments for grants is estimated at $750,000 annually 2018 through 2021.  It was higher in 2017 ($2,310,377) but is not expected moving forward.</a:t>
            </a:r>
            <a:endParaRPr lang="en-US" sz="1400" dirty="0">
              <a:solidFill>
                <a:srgbClr val="7030A0"/>
              </a:solidFill>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1712995" y="4549289"/>
            <a:ext cx="2110150" cy="1900938"/>
          </a:xfrm>
          <a:prstGeom prst="rect">
            <a:avLst/>
          </a:prstGeom>
        </p:spPr>
      </p:pic>
      <p:pic>
        <p:nvPicPr>
          <p:cNvPr id="6" name="Picture 5"/>
          <p:cNvPicPr>
            <a:picLocks noChangeAspect="1"/>
          </p:cNvPicPr>
          <p:nvPr/>
        </p:nvPicPr>
        <p:blipFill>
          <a:blip r:embed="rId4"/>
          <a:stretch>
            <a:fillRect/>
          </a:stretch>
        </p:blipFill>
        <p:spPr>
          <a:xfrm>
            <a:off x="542505" y="1858061"/>
            <a:ext cx="4451129" cy="2458566"/>
          </a:xfrm>
          <a:prstGeom prst="rect">
            <a:avLst/>
          </a:prstGeom>
        </p:spPr>
      </p:pic>
    </p:spTree>
    <p:extLst>
      <p:ext uri="{BB962C8B-B14F-4D97-AF65-F5344CB8AC3E}">
        <p14:creationId xmlns:p14="http://schemas.microsoft.com/office/powerpoint/2010/main" val="373049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4" y="609600"/>
            <a:ext cx="8596668" cy="663245"/>
          </a:xfrm>
        </p:spPr>
        <p:txBody>
          <a:bodyPr>
            <a:normAutofit fontScale="90000"/>
          </a:bodyPr>
          <a:lstStyle/>
          <a:p>
            <a:pPr algn="ctr"/>
            <a:r>
              <a:rPr lang="en-US" dirty="0" smtClean="0">
                <a:ln w="12700">
                  <a:solidFill>
                    <a:srgbClr val="7030A0"/>
                  </a:solidFill>
                </a:ln>
              </a:rPr>
              <a:t>REVENUE OVERVIEW</a:t>
            </a:r>
            <a:endParaRPr lang="en-US" dirty="0">
              <a:ln w="12700">
                <a:solidFill>
                  <a:srgbClr val="7030A0"/>
                </a:solidFill>
              </a:ln>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181246" y="1379937"/>
            <a:ext cx="9588843" cy="4622801"/>
          </a:xfrm>
          <a:prstGeom prst="rect">
            <a:avLst/>
          </a:prstGeom>
        </p:spPr>
      </p:pic>
    </p:spTree>
    <p:extLst>
      <p:ext uri="{BB962C8B-B14F-4D97-AF65-F5344CB8AC3E}">
        <p14:creationId xmlns:p14="http://schemas.microsoft.com/office/powerpoint/2010/main" val="1999970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4" y="609600"/>
            <a:ext cx="8596668" cy="609600"/>
          </a:xfrm>
        </p:spPr>
        <p:txBody>
          <a:bodyPr>
            <a:normAutofit fontScale="90000"/>
          </a:bodyPr>
          <a:lstStyle/>
          <a:p>
            <a:pPr algn="ctr"/>
            <a:r>
              <a:rPr lang="en-US" dirty="0" smtClean="0">
                <a:ln w="12700">
                  <a:solidFill>
                    <a:srgbClr val="7030A0"/>
                  </a:solidFill>
                </a:ln>
              </a:rPr>
              <a:t>REVENUE DETAIL</a:t>
            </a:r>
            <a:endParaRPr lang="en-US" dirty="0">
              <a:ln w="12700">
                <a:solidFill>
                  <a:srgbClr val="7030A0"/>
                </a:solidFill>
              </a:ln>
            </a:endParaRPr>
          </a:p>
        </p:txBody>
      </p:sp>
      <p:pic>
        <p:nvPicPr>
          <p:cNvPr id="3" name="Picture 2"/>
          <p:cNvPicPr>
            <a:picLocks noChangeAspect="1"/>
          </p:cNvPicPr>
          <p:nvPr/>
        </p:nvPicPr>
        <p:blipFill>
          <a:blip r:embed="rId2"/>
          <a:stretch>
            <a:fillRect/>
          </a:stretch>
        </p:blipFill>
        <p:spPr>
          <a:xfrm>
            <a:off x="10058215" y="6223961"/>
            <a:ext cx="2133785" cy="634039"/>
          </a:xfrm>
          <a:prstGeom prst="rect">
            <a:avLst/>
          </a:prstGeom>
        </p:spPr>
      </p:pic>
      <p:pic>
        <p:nvPicPr>
          <p:cNvPr id="5" name="Picture 4"/>
          <p:cNvPicPr>
            <a:picLocks noChangeAspect="1"/>
          </p:cNvPicPr>
          <p:nvPr/>
        </p:nvPicPr>
        <p:blipFill>
          <a:blip r:embed="rId3"/>
          <a:stretch>
            <a:fillRect/>
          </a:stretch>
        </p:blipFill>
        <p:spPr>
          <a:xfrm>
            <a:off x="61797" y="1414530"/>
            <a:ext cx="9827741" cy="3260934"/>
          </a:xfrm>
          <a:prstGeom prst="rect">
            <a:avLst/>
          </a:prstGeom>
        </p:spPr>
      </p:pic>
    </p:spTree>
    <p:extLst>
      <p:ext uri="{BB962C8B-B14F-4D97-AF65-F5344CB8AC3E}">
        <p14:creationId xmlns:p14="http://schemas.microsoft.com/office/powerpoint/2010/main" val="540940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smtClean="0">
                <a:solidFill>
                  <a:srgbClr val="7030A0"/>
                </a:solidFill>
              </a:rPr>
              <a:t>3.010 Personnel Services</a:t>
            </a:r>
            <a:endParaRPr lang="en-US" dirty="0">
              <a:solidFill>
                <a:srgbClr val="7030A0"/>
              </a:solidFill>
            </a:endParaRPr>
          </a:p>
        </p:txBody>
      </p:sp>
      <p:sp>
        <p:nvSpPr>
          <p:cNvPr id="7" name="Text Placeholder 6"/>
          <p:cNvSpPr>
            <a:spLocks noGrp="1"/>
          </p:cNvSpPr>
          <p:nvPr>
            <p:ph type="body" sz="quarter" idx="3"/>
          </p:nvPr>
        </p:nvSpPr>
        <p:spPr>
          <a:xfrm>
            <a:off x="5088384" y="1476652"/>
            <a:ext cx="4185618" cy="5029958"/>
          </a:xfrm>
        </p:spPr>
        <p:txBody>
          <a:bodyPr/>
          <a:lstStyle/>
          <a:p>
            <a:pPr marL="342900" indent="-342900">
              <a:buFont typeface="Wingdings" panose="05000000000000000000" pitchFamily="2" charset="2"/>
              <a:buChar char="Ø"/>
            </a:pPr>
            <a:r>
              <a:rPr lang="en-US" sz="1500" dirty="0" smtClean="0">
                <a:solidFill>
                  <a:srgbClr val="7030A0"/>
                </a:solidFill>
              </a:rPr>
              <a:t>Salary costs are 38.2% (34.4% FY17) of the budget in FY18 and are still 1.43M less than FY13. The 2016 salaries ended about $1,200,000 less due to high staff turnover.</a:t>
            </a:r>
          </a:p>
          <a:p>
            <a:pPr marL="342900" indent="-342900">
              <a:buFont typeface="Wingdings" panose="05000000000000000000" pitchFamily="2" charset="2"/>
              <a:buChar char="Ø"/>
            </a:pPr>
            <a:r>
              <a:rPr lang="en-US" sz="1500" dirty="0" smtClean="0">
                <a:solidFill>
                  <a:srgbClr val="7030A0"/>
                </a:solidFill>
              </a:rPr>
              <a:t>The salary reductions in part is because of the substantial retirement-replacement savings. The average teacher salary in 2015 was $55,230 and is 4.57% lower in 2016 of just $52,705.</a:t>
            </a:r>
          </a:p>
          <a:p>
            <a:pPr marL="342900" indent="-342900">
              <a:buFont typeface="Wingdings" panose="05000000000000000000" pitchFamily="2" charset="2"/>
              <a:buChar char="Ø"/>
            </a:pPr>
            <a:r>
              <a:rPr lang="en-US" sz="1500" dirty="0" smtClean="0">
                <a:solidFill>
                  <a:srgbClr val="7030A0"/>
                </a:solidFill>
              </a:rPr>
              <a:t>FY17 and Fy18 salaries included some salary costs shifting to purchased services, but the effect is minimal.</a:t>
            </a:r>
          </a:p>
          <a:p>
            <a:pPr marL="342900" indent="-342900">
              <a:buFont typeface="Wingdings" panose="05000000000000000000" pitchFamily="2" charset="2"/>
              <a:buChar char="Ø"/>
            </a:pPr>
            <a:r>
              <a:rPr lang="en-US" sz="1500" dirty="0" smtClean="0">
                <a:solidFill>
                  <a:srgbClr val="7030A0"/>
                </a:solidFill>
              </a:rPr>
              <a:t>Overall salaries are projected to increase 9.7% in FY18 and 6.8% over the forecast period annually.  These increases include the reinstatement of steps in FY17 and annual cost of living increases starting in FY14. Net staffing increases of 14 FTEs are also included in FY18. </a:t>
            </a:r>
            <a:endParaRPr lang="en-US" sz="1500" dirty="0">
              <a:solidFill>
                <a:srgbClr val="7030A0"/>
              </a:solidFill>
            </a:endParaRPr>
          </a:p>
          <a:p>
            <a:pPr marL="342900" indent="-342900">
              <a:buFont typeface="Arial" panose="020B0604020202020204" pitchFamily="34" charset="0"/>
              <a:buChar char="•"/>
            </a:pPr>
            <a:endParaRPr lang="en-US" sz="1600" dirty="0">
              <a:solidFill>
                <a:srgbClr val="7030A0"/>
              </a:solidFill>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8" name="Picture 7"/>
          <p:cNvPicPr>
            <a:picLocks noChangeAspect="1"/>
          </p:cNvPicPr>
          <p:nvPr/>
        </p:nvPicPr>
        <p:blipFill>
          <a:blip r:embed="rId3"/>
          <a:stretch>
            <a:fillRect/>
          </a:stretch>
        </p:blipFill>
        <p:spPr>
          <a:xfrm>
            <a:off x="1610733" y="4455314"/>
            <a:ext cx="2315645" cy="2085666"/>
          </a:xfrm>
          <a:prstGeom prst="rect">
            <a:avLst/>
          </a:prstGeom>
        </p:spPr>
      </p:pic>
      <p:pic>
        <p:nvPicPr>
          <p:cNvPr id="9" name="Picture 8"/>
          <p:cNvPicPr>
            <a:picLocks noChangeAspect="1"/>
          </p:cNvPicPr>
          <p:nvPr/>
        </p:nvPicPr>
        <p:blipFill>
          <a:blip r:embed="rId4"/>
          <a:stretch>
            <a:fillRect/>
          </a:stretch>
        </p:blipFill>
        <p:spPr>
          <a:xfrm>
            <a:off x="438643" y="1735358"/>
            <a:ext cx="4659824" cy="2588791"/>
          </a:xfrm>
          <a:prstGeom prst="rect">
            <a:avLst/>
          </a:prstGeom>
        </p:spPr>
      </p:pic>
    </p:spTree>
    <p:extLst>
      <p:ext uri="{BB962C8B-B14F-4D97-AF65-F5344CB8AC3E}">
        <p14:creationId xmlns:p14="http://schemas.microsoft.com/office/powerpoint/2010/main" val="66370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a:ln>
            <a:noFill/>
          </a:ln>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a:t>3.020 Employees’ Benefits</a:t>
            </a:r>
          </a:p>
        </p:txBody>
      </p:sp>
      <p:sp>
        <p:nvSpPr>
          <p:cNvPr id="7" name="Text Placeholder 6"/>
          <p:cNvSpPr>
            <a:spLocks noGrp="1"/>
          </p:cNvSpPr>
          <p:nvPr>
            <p:ph type="body" sz="quarter" idx="3"/>
          </p:nvPr>
        </p:nvSpPr>
        <p:spPr>
          <a:xfrm>
            <a:off x="5088384" y="1354367"/>
            <a:ext cx="4185618" cy="5076206"/>
          </a:xfrm>
        </p:spPr>
        <p:txBody>
          <a:bodyPr>
            <a:normAutofit lnSpcReduction="10000"/>
          </a:bodyPr>
          <a:lstStyle/>
          <a:p>
            <a:pPr marL="342900" indent="-342900">
              <a:buFont typeface="Wingdings" panose="05000000000000000000" pitchFamily="2" charset="2"/>
              <a:buChar char="Ø"/>
            </a:pPr>
            <a:r>
              <a:rPr lang="en-US" sz="1700" dirty="0" smtClean="0">
                <a:solidFill>
                  <a:srgbClr val="7030A0"/>
                </a:solidFill>
              </a:rPr>
              <a:t>At 12.6% of the budget, benefit costs have been significantly contained by salary reductions, which in turn reduces benefit contributions, and by health insurance cost controls.</a:t>
            </a:r>
          </a:p>
          <a:p>
            <a:pPr marL="342900" indent="-342900">
              <a:buFont typeface="Wingdings" panose="05000000000000000000" pitchFamily="2" charset="2"/>
              <a:buChar char="Ø"/>
            </a:pPr>
            <a:r>
              <a:rPr lang="en-US" sz="1700" dirty="0" smtClean="0">
                <a:solidFill>
                  <a:srgbClr val="7030A0"/>
                </a:solidFill>
              </a:rPr>
              <a:t>Medical insurance costs have been controlled by proper plan administration and a healthier and younger work force.  Health insurance has not increased since 2014, and we actually saw a reduction of 4.95% in 2016, and will not increase for calendar 2017.  We will realize a 6.0% increase January 1</a:t>
            </a:r>
            <a:r>
              <a:rPr lang="en-US" sz="1700" dirty="0">
                <a:solidFill>
                  <a:srgbClr val="7030A0"/>
                </a:solidFill>
              </a:rPr>
              <a:t>, </a:t>
            </a:r>
            <a:r>
              <a:rPr lang="en-US" sz="1700" dirty="0" smtClean="0">
                <a:solidFill>
                  <a:srgbClr val="7030A0"/>
                </a:solidFill>
              </a:rPr>
              <a:t>2018. We have modeled </a:t>
            </a:r>
            <a:r>
              <a:rPr lang="en-US" sz="1700" dirty="0">
                <a:solidFill>
                  <a:srgbClr val="7030A0"/>
                </a:solidFill>
              </a:rPr>
              <a:t>8</a:t>
            </a:r>
            <a:r>
              <a:rPr lang="en-US" sz="1700" dirty="0" smtClean="0">
                <a:solidFill>
                  <a:srgbClr val="7030A0"/>
                </a:solidFill>
              </a:rPr>
              <a:t>% increases through 2022. </a:t>
            </a:r>
          </a:p>
          <a:p>
            <a:pPr marL="342900" indent="-342900">
              <a:buFont typeface="Wingdings" panose="05000000000000000000" pitchFamily="2" charset="2"/>
              <a:buChar char="Ø"/>
            </a:pPr>
            <a:r>
              <a:rPr lang="en-US" sz="1700" dirty="0" smtClean="0">
                <a:solidFill>
                  <a:srgbClr val="7030A0"/>
                </a:solidFill>
              </a:rPr>
              <a:t>Benefits costs also include Workers Compensation, STRS, SERS, Medicare, Unemployment and other fringe benefits.</a:t>
            </a:r>
            <a:endParaRPr lang="en-US" sz="1700" dirty="0"/>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8" name="Picture 7"/>
          <p:cNvPicPr>
            <a:picLocks noChangeAspect="1"/>
          </p:cNvPicPr>
          <p:nvPr/>
        </p:nvPicPr>
        <p:blipFill>
          <a:blip r:embed="rId3"/>
          <a:stretch>
            <a:fillRect/>
          </a:stretch>
        </p:blipFill>
        <p:spPr>
          <a:xfrm>
            <a:off x="1701349" y="4511795"/>
            <a:ext cx="2134413" cy="1918778"/>
          </a:xfrm>
          <a:prstGeom prst="rect">
            <a:avLst/>
          </a:prstGeom>
        </p:spPr>
      </p:pic>
      <p:pic>
        <p:nvPicPr>
          <p:cNvPr id="9" name="Picture 8"/>
          <p:cNvPicPr>
            <a:picLocks noChangeAspect="1"/>
          </p:cNvPicPr>
          <p:nvPr/>
        </p:nvPicPr>
        <p:blipFill>
          <a:blip r:embed="rId4"/>
          <a:stretch>
            <a:fillRect/>
          </a:stretch>
        </p:blipFill>
        <p:spPr>
          <a:xfrm>
            <a:off x="408809" y="1793739"/>
            <a:ext cx="4719492" cy="2620037"/>
          </a:xfrm>
          <a:prstGeom prst="rect">
            <a:avLst/>
          </a:prstGeom>
        </p:spPr>
      </p:pic>
    </p:spTree>
    <p:extLst>
      <p:ext uri="{BB962C8B-B14F-4D97-AF65-F5344CB8AC3E}">
        <p14:creationId xmlns:p14="http://schemas.microsoft.com/office/powerpoint/2010/main" val="345076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a:ln>
            <a:noFill/>
          </a:ln>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smtClean="0">
                <a:solidFill>
                  <a:srgbClr val="7030A0"/>
                </a:solidFill>
              </a:rPr>
              <a:t>3.030 Purchased Services</a:t>
            </a:r>
            <a:endParaRPr lang="en-US" dirty="0">
              <a:solidFill>
                <a:srgbClr val="7030A0"/>
              </a:solidFill>
            </a:endParaRPr>
          </a:p>
        </p:txBody>
      </p:sp>
      <p:sp>
        <p:nvSpPr>
          <p:cNvPr id="7" name="Text Placeholder 6"/>
          <p:cNvSpPr>
            <a:spLocks noGrp="1"/>
          </p:cNvSpPr>
          <p:nvPr>
            <p:ph type="body" sz="quarter" idx="3"/>
          </p:nvPr>
        </p:nvSpPr>
        <p:spPr>
          <a:xfrm>
            <a:off x="5088383" y="1214323"/>
            <a:ext cx="4185618" cy="5103018"/>
          </a:xfrm>
        </p:spPr>
        <p:txBody>
          <a:bodyPr/>
          <a:lstStyle/>
          <a:p>
            <a:pPr marL="285750" indent="-285750">
              <a:buFont typeface="Wingdings" panose="05000000000000000000" pitchFamily="2" charset="2"/>
              <a:buChar char="Ø"/>
            </a:pPr>
            <a:r>
              <a:rPr lang="en-US" sz="1200" dirty="0" smtClean="0">
                <a:solidFill>
                  <a:srgbClr val="7030A0"/>
                </a:solidFill>
              </a:rPr>
              <a:t>Purchased services are 42.4% of the budget and up from last year’s 38.2% of budget. Costs have increased since 2011 because of the outsourcing of non-instructional services, but also because of the increase in community school, open enrollments and scholarship (vouchers) tuition payments.</a:t>
            </a:r>
          </a:p>
          <a:p>
            <a:pPr marL="285750" indent="-285750">
              <a:buFont typeface="Wingdings" panose="05000000000000000000" pitchFamily="2" charset="2"/>
              <a:buChar char="Ø"/>
            </a:pPr>
            <a:r>
              <a:rPr lang="en-US" sz="1200" dirty="0" smtClean="0">
                <a:solidFill>
                  <a:srgbClr val="7030A0"/>
                </a:solidFill>
              </a:rPr>
              <a:t>Total tuition payments including scholarships, open enrollments, PSEO/CCP payments, make up 50% of purchased services. Community school tuition payments were the single largest in 2017 at $7,400,000, up $2,300,000 from 2011.  </a:t>
            </a:r>
          </a:p>
          <a:p>
            <a:pPr marL="285750" indent="-285750">
              <a:buFont typeface="Wingdings" panose="05000000000000000000" pitchFamily="2" charset="2"/>
              <a:buChar char="Ø"/>
            </a:pPr>
            <a:r>
              <a:rPr lang="en-US" sz="1200" dirty="0" smtClean="0">
                <a:solidFill>
                  <a:srgbClr val="7030A0"/>
                </a:solidFill>
              </a:rPr>
              <a:t>Tuition payments are expected to grow by 5% annually.  This is a tough area to project costs because of the special education component and volatility associated with community school enrollments.</a:t>
            </a:r>
          </a:p>
          <a:p>
            <a:pPr marL="285750" indent="-285750">
              <a:buFont typeface="Wingdings" panose="05000000000000000000" pitchFamily="2" charset="2"/>
              <a:buChar char="Ø"/>
            </a:pPr>
            <a:r>
              <a:rPr lang="en-US" sz="1200" dirty="0" smtClean="0">
                <a:solidFill>
                  <a:srgbClr val="7030A0"/>
                </a:solidFill>
              </a:rPr>
              <a:t>The second largest category of purchased services involve outsourcing transportations, custodial, maintenance and other professional services.  Preschool services has been expanded in FY12 for a $600,000 estimate.</a:t>
            </a:r>
          </a:p>
          <a:p>
            <a:pPr marL="285750" indent="-285750">
              <a:buFont typeface="Wingdings" panose="05000000000000000000" pitchFamily="2" charset="2"/>
              <a:buChar char="Ø"/>
            </a:pPr>
            <a:r>
              <a:rPr lang="en-US" sz="1200" dirty="0" smtClean="0">
                <a:solidFill>
                  <a:srgbClr val="7030A0"/>
                </a:solidFill>
              </a:rPr>
              <a:t>Utility costs make up about $1,400,000 of this line item.</a:t>
            </a:r>
            <a:endParaRPr lang="en-US" sz="1200" dirty="0">
              <a:solidFill>
                <a:srgbClr val="7030A0"/>
              </a:solidFill>
            </a:endParaRPr>
          </a:p>
          <a:p>
            <a:pPr marL="285750" indent="-285750">
              <a:buFont typeface="Arial" panose="020B0604020202020204" pitchFamily="34" charset="0"/>
              <a:buChar char="•"/>
            </a:pPr>
            <a:endParaRPr lang="en-US" sz="1200" dirty="0"/>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1633922" y="4504459"/>
            <a:ext cx="2269266" cy="2036521"/>
          </a:xfrm>
          <a:prstGeom prst="rect">
            <a:avLst/>
          </a:prstGeom>
        </p:spPr>
      </p:pic>
      <p:pic>
        <p:nvPicPr>
          <p:cNvPr id="6" name="Picture 5"/>
          <p:cNvPicPr>
            <a:picLocks noChangeAspect="1"/>
          </p:cNvPicPr>
          <p:nvPr/>
        </p:nvPicPr>
        <p:blipFill>
          <a:blip r:embed="rId4"/>
          <a:stretch>
            <a:fillRect/>
          </a:stretch>
        </p:blipFill>
        <p:spPr>
          <a:xfrm>
            <a:off x="404295" y="1755911"/>
            <a:ext cx="4728520" cy="2625049"/>
          </a:xfrm>
          <a:prstGeom prst="rect">
            <a:avLst/>
          </a:prstGeom>
        </p:spPr>
      </p:pic>
    </p:spTree>
    <p:extLst>
      <p:ext uri="{BB962C8B-B14F-4D97-AF65-F5344CB8AC3E}">
        <p14:creationId xmlns:p14="http://schemas.microsoft.com/office/powerpoint/2010/main" val="183442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a:solidFill>
                  <a:srgbClr val="7030A0"/>
                </a:solidFill>
              </a:rPr>
              <a:t>3.040 Supplies and Materials</a:t>
            </a:r>
          </a:p>
        </p:txBody>
      </p:sp>
      <p:sp>
        <p:nvSpPr>
          <p:cNvPr id="7" name="Text Placeholder 6"/>
          <p:cNvSpPr>
            <a:spLocks noGrp="1"/>
          </p:cNvSpPr>
          <p:nvPr>
            <p:ph type="body" sz="quarter" idx="3"/>
          </p:nvPr>
        </p:nvSpPr>
        <p:spPr>
          <a:xfrm>
            <a:off x="5088383" y="1214323"/>
            <a:ext cx="4185618" cy="5004164"/>
          </a:xfrm>
        </p:spPr>
        <p:txBody>
          <a:bodyPr/>
          <a:lstStyle/>
          <a:p>
            <a:pPr marL="342900" indent="-342900">
              <a:buFont typeface="Wingdings" panose="05000000000000000000" pitchFamily="2" charset="2"/>
              <a:buChar char="Ø"/>
            </a:pPr>
            <a:r>
              <a:rPr lang="en-US" sz="1600" dirty="0" smtClean="0">
                <a:solidFill>
                  <a:srgbClr val="7030A0"/>
                </a:solidFill>
              </a:rPr>
              <a:t>Supplies and materials are just </a:t>
            </a:r>
            <a:r>
              <a:rPr lang="en-US" sz="1600" dirty="0" smtClean="0">
                <a:solidFill>
                  <a:srgbClr val="7030A0"/>
                </a:solidFill>
              </a:rPr>
              <a:t>2.0% </a:t>
            </a:r>
            <a:r>
              <a:rPr lang="en-US" sz="1600" dirty="0" smtClean="0">
                <a:solidFill>
                  <a:srgbClr val="7030A0"/>
                </a:solidFill>
              </a:rPr>
              <a:t>of the budget in </a:t>
            </a:r>
            <a:r>
              <a:rPr lang="en-US" sz="1600" dirty="0" smtClean="0">
                <a:solidFill>
                  <a:srgbClr val="7030A0"/>
                </a:solidFill>
              </a:rPr>
              <a:t>2017 which </a:t>
            </a:r>
            <a:r>
              <a:rPr lang="en-US" sz="1600" dirty="0" smtClean="0">
                <a:solidFill>
                  <a:srgbClr val="7030A0"/>
                </a:solidFill>
              </a:rPr>
              <a:t>is </a:t>
            </a:r>
            <a:r>
              <a:rPr lang="en-US" sz="1600" dirty="0" smtClean="0">
                <a:solidFill>
                  <a:srgbClr val="7030A0"/>
                </a:solidFill>
              </a:rPr>
              <a:t>a decrease </a:t>
            </a:r>
            <a:r>
              <a:rPr lang="en-US" sz="1600" dirty="0" smtClean="0">
                <a:solidFill>
                  <a:srgbClr val="7030A0"/>
                </a:solidFill>
              </a:rPr>
              <a:t>from the </a:t>
            </a:r>
            <a:r>
              <a:rPr lang="en-US" sz="1600" dirty="0" smtClean="0">
                <a:solidFill>
                  <a:srgbClr val="7030A0"/>
                </a:solidFill>
              </a:rPr>
              <a:t>2016 </a:t>
            </a:r>
            <a:r>
              <a:rPr lang="en-US" sz="1600" dirty="0" smtClean="0">
                <a:solidFill>
                  <a:srgbClr val="7030A0"/>
                </a:solidFill>
              </a:rPr>
              <a:t>level of </a:t>
            </a:r>
            <a:r>
              <a:rPr lang="en-US" sz="1600" dirty="0" smtClean="0">
                <a:solidFill>
                  <a:srgbClr val="7030A0"/>
                </a:solidFill>
              </a:rPr>
              <a:t>2.4%.  </a:t>
            </a:r>
            <a:endParaRPr lang="en-US" sz="1600" dirty="0" smtClean="0">
              <a:solidFill>
                <a:srgbClr val="7030A0"/>
              </a:solidFill>
            </a:endParaRPr>
          </a:p>
          <a:p>
            <a:pPr marL="342900" indent="-342900">
              <a:buFont typeface="Wingdings" panose="05000000000000000000" pitchFamily="2" charset="2"/>
              <a:buChar char="Ø"/>
            </a:pPr>
            <a:r>
              <a:rPr lang="en-US" sz="1600" dirty="0" smtClean="0">
                <a:solidFill>
                  <a:srgbClr val="7030A0"/>
                </a:solidFill>
              </a:rPr>
              <a:t>Of the $</a:t>
            </a:r>
            <a:r>
              <a:rPr lang="en-US" sz="1600" dirty="0" smtClean="0">
                <a:solidFill>
                  <a:srgbClr val="7030A0"/>
                </a:solidFill>
              </a:rPr>
              <a:t>1,365,643 </a:t>
            </a:r>
            <a:r>
              <a:rPr lang="en-US" sz="1600" dirty="0" smtClean="0">
                <a:solidFill>
                  <a:srgbClr val="7030A0"/>
                </a:solidFill>
              </a:rPr>
              <a:t>spent in </a:t>
            </a:r>
            <a:r>
              <a:rPr lang="en-US" sz="1600" dirty="0" smtClean="0">
                <a:solidFill>
                  <a:srgbClr val="7030A0"/>
                </a:solidFill>
              </a:rPr>
              <a:t>2017, $657,833 </a:t>
            </a:r>
            <a:r>
              <a:rPr lang="en-US" sz="1600" dirty="0" smtClean="0">
                <a:solidFill>
                  <a:srgbClr val="7030A0"/>
                </a:solidFill>
              </a:rPr>
              <a:t>was used for instructional </a:t>
            </a:r>
            <a:r>
              <a:rPr lang="en-US" sz="1600" dirty="0" smtClean="0">
                <a:solidFill>
                  <a:srgbClr val="7030A0"/>
                </a:solidFill>
              </a:rPr>
              <a:t>supplies, $295,466 for textbooks </a:t>
            </a:r>
            <a:r>
              <a:rPr lang="en-US" sz="1600" dirty="0" smtClean="0">
                <a:solidFill>
                  <a:srgbClr val="7030A0"/>
                </a:solidFill>
              </a:rPr>
              <a:t>and </a:t>
            </a:r>
            <a:r>
              <a:rPr lang="en-US" sz="1600" dirty="0" smtClean="0">
                <a:solidFill>
                  <a:srgbClr val="7030A0"/>
                </a:solidFill>
              </a:rPr>
              <a:t>$412,344 </a:t>
            </a:r>
            <a:r>
              <a:rPr lang="en-US" sz="1600" dirty="0" smtClean="0">
                <a:solidFill>
                  <a:srgbClr val="7030A0"/>
                </a:solidFill>
              </a:rPr>
              <a:t>was used for </a:t>
            </a:r>
            <a:r>
              <a:rPr lang="en-US" sz="1600" dirty="0" smtClean="0">
                <a:solidFill>
                  <a:srgbClr val="7030A0"/>
                </a:solidFill>
              </a:rPr>
              <a:t>transportation and other supplies.</a:t>
            </a:r>
            <a:endParaRPr lang="en-US" sz="1600" dirty="0" smtClean="0">
              <a:solidFill>
                <a:srgbClr val="7030A0"/>
              </a:solidFill>
            </a:endParaRPr>
          </a:p>
          <a:p>
            <a:pPr marL="342900" indent="-342900">
              <a:buFont typeface="Wingdings" panose="05000000000000000000" pitchFamily="2" charset="2"/>
              <a:buChar char="Ø"/>
            </a:pPr>
            <a:r>
              <a:rPr lang="en-US" sz="1600" dirty="0" smtClean="0">
                <a:solidFill>
                  <a:srgbClr val="7030A0"/>
                </a:solidFill>
              </a:rPr>
              <a:t>The district committed </a:t>
            </a:r>
            <a:r>
              <a:rPr lang="en-US" sz="1600" dirty="0" smtClean="0">
                <a:solidFill>
                  <a:srgbClr val="7030A0"/>
                </a:solidFill>
              </a:rPr>
              <a:t>to </a:t>
            </a:r>
            <a:r>
              <a:rPr lang="en-US" sz="1600" dirty="0" smtClean="0">
                <a:solidFill>
                  <a:srgbClr val="7030A0"/>
                </a:solidFill>
              </a:rPr>
              <a:t>textbook adoptions in </a:t>
            </a:r>
            <a:r>
              <a:rPr lang="en-US" sz="1600" dirty="0" smtClean="0">
                <a:solidFill>
                  <a:srgbClr val="7030A0"/>
                </a:solidFill>
              </a:rPr>
              <a:t>FY16 </a:t>
            </a:r>
            <a:r>
              <a:rPr lang="en-US" sz="1600" dirty="0" smtClean="0">
                <a:solidFill>
                  <a:srgbClr val="7030A0"/>
                </a:solidFill>
              </a:rPr>
              <a:t>which was $</a:t>
            </a:r>
            <a:r>
              <a:rPr lang="en-US" sz="1600" dirty="0" smtClean="0">
                <a:solidFill>
                  <a:srgbClr val="7030A0"/>
                </a:solidFill>
              </a:rPr>
              <a:t>722,239 </a:t>
            </a:r>
            <a:r>
              <a:rPr lang="en-US" sz="1600" dirty="0" smtClean="0">
                <a:solidFill>
                  <a:srgbClr val="7030A0"/>
                </a:solidFill>
              </a:rPr>
              <a:t>and </a:t>
            </a:r>
            <a:r>
              <a:rPr lang="en-US" sz="1600" dirty="0">
                <a:solidFill>
                  <a:srgbClr val="7030A0"/>
                </a:solidFill>
              </a:rPr>
              <a:t>$295,466 </a:t>
            </a:r>
            <a:r>
              <a:rPr lang="en-US" sz="1600" dirty="0" smtClean="0">
                <a:solidFill>
                  <a:srgbClr val="7030A0"/>
                </a:solidFill>
              </a:rPr>
              <a:t>in FY17. Textbooks </a:t>
            </a:r>
            <a:r>
              <a:rPr lang="en-US" sz="1600" dirty="0" smtClean="0">
                <a:solidFill>
                  <a:srgbClr val="7030A0"/>
                </a:solidFill>
              </a:rPr>
              <a:t>annually are budgeted at </a:t>
            </a:r>
            <a:r>
              <a:rPr lang="en-US" sz="1600" dirty="0" smtClean="0">
                <a:solidFill>
                  <a:srgbClr val="7030A0"/>
                </a:solidFill>
              </a:rPr>
              <a:t>$</a:t>
            </a:r>
            <a:r>
              <a:rPr lang="en-US" sz="1600" dirty="0" smtClean="0">
                <a:solidFill>
                  <a:srgbClr val="7030A0"/>
                </a:solidFill>
              </a:rPr>
              <a:t>400,000 moving forward.  </a:t>
            </a:r>
            <a:r>
              <a:rPr lang="en-US" sz="1600" dirty="0" smtClean="0">
                <a:solidFill>
                  <a:srgbClr val="7030A0"/>
                </a:solidFill>
              </a:rPr>
              <a:t>It had been seven years since the last textbooks were purchased.</a:t>
            </a:r>
          </a:p>
          <a:p>
            <a:pPr marL="342900" indent="-342900">
              <a:buFont typeface="Wingdings" panose="05000000000000000000" pitchFamily="2" charset="2"/>
              <a:buChar char="Ø"/>
            </a:pPr>
            <a:r>
              <a:rPr lang="en-US" sz="1600" dirty="0" smtClean="0">
                <a:solidFill>
                  <a:srgbClr val="7030A0"/>
                </a:solidFill>
              </a:rPr>
              <a:t>The </a:t>
            </a:r>
            <a:r>
              <a:rPr lang="en-US" sz="1600" dirty="0" smtClean="0">
                <a:solidFill>
                  <a:srgbClr val="7030A0"/>
                </a:solidFill>
              </a:rPr>
              <a:t>district is committed to $1,500,000 annually for needed supplies and materials with annual growth of </a:t>
            </a:r>
            <a:r>
              <a:rPr lang="en-US" sz="1600" dirty="0" smtClean="0">
                <a:solidFill>
                  <a:srgbClr val="7030A0"/>
                </a:solidFill>
              </a:rPr>
              <a:t>about 5%.</a:t>
            </a:r>
            <a:endParaRPr lang="en-US" sz="1600" dirty="0" smtClean="0">
              <a:solidFill>
                <a:srgbClr val="7030A0"/>
              </a:solidFill>
            </a:endParaRPr>
          </a:p>
          <a:p>
            <a:pPr marL="342900" indent="-342900">
              <a:buFont typeface="Arial" panose="020B0604020202020204" pitchFamily="34" charset="0"/>
              <a:buChar char="•"/>
            </a:pPr>
            <a:endParaRPr lang="en-US" sz="1600" dirty="0"/>
          </a:p>
        </p:txBody>
      </p:sp>
      <p:pic>
        <p:nvPicPr>
          <p:cNvPr id="2" name="Picture 1"/>
          <p:cNvPicPr>
            <a:picLocks noChangeAspect="1"/>
          </p:cNvPicPr>
          <p:nvPr/>
        </p:nvPicPr>
        <p:blipFill>
          <a:blip r:embed="rId2"/>
          <a:stretch>
            <a:fillRect/>
          </a:stretch>
        </p:blipFill>
        <p:spPr>
          <a:xfrm>
            <a:off x="10058215" y="6218487"/>
            <a:ext cx="2133785" cy="634039"/>
          </a:xfrm>
          <a:prstGeom prst="rect">
            <a:avLst/>
          </a:prstGeom>
        </p:spPr>
      </p:pic>
      <p:pic>
        <p:nvPicPr>
          <p:cNvPr id="8" name="Picture 7"/>
          <p:cNvPicPr>
            <a:picLocks noChangeAspect="1"/>
          </p:cNvPicPr>
          <p:nvPr/>
        </p:nvPicPr>
        <p:blipFill>
          <a:blip r:embed="rId3"/>
          <a:stretch>
            <a:fillRect/>
          </a:stretch>
        </p:blipFill>
        <p:spPr>
          <a:xfrm>
            <a:off x="1650959" y="4296964"/>
            <a:ext cx="2239036" cy="2013219"/>
          </a:xfrm>
          <a:prstGeom prst="rect">
            <a:avLst/>
          </a:prstGeom>
        </p:spPr>
      </p:pic>
      <p:pic>
        <p:nvPicPr>
          <p:cNvPr id="9" name="Picture 8"/>
          <p:cNvPicPr>
            <a:picLocks noChangeAspect="1"/>
          </p:cNvPicPr>
          <p:nvPr/>
        </p:nvPicPr>
        <p:blipFill>
          <a:blip r:embed="rId4"/>
          <a:stretch>
            <a:fillRect/>
          </a:stretch>
        </p:blipFill>
        <p:spPr>
          <a:xfrm>
            <a:off x="589404" y="1744313"/>
            <a:ext cx="4358303" cy="2420928"/>
          </a:xfrm>
          <a:prstGeom prst="rect">
            <a:avLst/>
          </a:prstGeom>
        </p:spPr>
      </p:pic>
    </p:spTree>
    <p:extLst>
      <p:ext uri="{BB962C8B-B14F-4D97-AF65-F5344CB8AC3E}">
        <p14:creationId xmlns:p14="http://schemas.microsoft.com/office/powerpoint/2010/main" val="346990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smtClean="0">
                <a:solidFill>
                  <a:srgbClr val="7030A0"/>
                </a:solidFill>
              </a:rPr>
              <a:t>3.050 Capital Outlay</a:t>
            </a:r>
            <a:endParaRPr lang="en-US" dirty="0">
              <a:solidFill>
                <a:srgbClr val="7030A0"/>
              </a:solidFill>
            </a:endParaRPr>
          </a:p>
        </p:txBody>
      </p:sp>
      <p:sp>
        <p:nvSpPr>
          <p:cNvPr id="7" name="Text Placeholder 6"/>
          <p:cNvSpPr>
            <a:spLocks noGrp="1"/>
          </p:cNvSpPr>
          <p:nvPr>
            <p:ph type="body" sz="quarter" idx="3"/>
          </p:nvPr>
        </p:nvSpPr>
        <p:spPr>
          <a:xfrm>
            <a:off x="5088384" y="1428507"/>
            <a:ext cx="4185618" cy="5126441"/>
          </a:xfrm>
        </p:spPr>
        <p:txBody>
          <a:bodyPr>
            <a:normAutofit lnSpcReduction="10000"/>
          </a:bodyPr>
          <a:lstStyle/>
          <a:p>
            <a:pPr marL="342900" indent="-342900">
              <a:buFont typeface="Wingdings" panose="05000000000000000000" pitchFamily="2" charset="2"/>
              <a:buChar char="Ø"/>
            </a:pPr>
            <a:r>
              <a:rPr lang="en-US" sz="1600" dirty="0" smtClean="0">
                <a:solidFill>
                  <a:srgbClr val="7030A0"/>
                </a:solidFill>
              </a:rPr>
              <a:t>Although the district committed little to no monies in capital outlay in </a:t>
            </a:r>
            <a:r>
              <a:rPr lang="en-US" sz="1600" dirty="0" smtClean="0">
                <a:solidFill>
                  <a:srgbClr val="7030A0"/>
                </a:solidFill>
              </a:rPr>
              <a:t>FY12 </a:t>
            </a:r>
            <a:r>
              <a:rPr lang="en-US" sz="1600" dirty="0" smtClean="0">
                <a:solidFill>
                  <a:srgbClr val="7030A0"/>
                </a:solidFill>
              </a:rPr>
              <a:t>and </a:t>
            </a:r>
            <a:r>
              <a:rPr lang="en-US" sz="1600" dirty="0" smtClean="0">
                <a:solidFill>
                  <a:srgbClr val="7030A0"/>
                </a:solidFill>
              </a:rPr>
              <a:t>FY13</a:t>
            </a:r>
            <a:r>
              <a:rPr lang="en-US" sz="1600" dirty="0" smtClean="0">
                <a:solidFill>
                  <a:srgbClr val="7030A0"/>
                </a:solidFill>
              </a:rPr>
              <a:t>, the district spent considerable dollars in 2014 and 2015. In </a:t>
            </a:r>
            <a:r>
              <a:rPr lang="en-US" sz="1600" dirty="0" smtClean="0">
                <a:solidFill>
                  <a:srgbClr val="7030A0"/>
                </a:solidFill>
              </a:rPr>
              <a:t>FY16 and FY17 little </a:t>
            </a:r>
            <a:r>
              <a:rPr lang="en-US" sz="1600" dirty="0" smtClean="0">
                <a:solidFill>
                  <a:srgbClr val="7030A0"/>
                </a:solidFill>
              </a:rPr>
              <a:t>was spent because we were able to commit a large amount of Federal Title I carryover funds to technology purchases.</a:t>
            </a:r>
          </a:p>
          <a:p>
            <a:pPr marL="342900" indent="-342900">
              <a:buFont typeface="Wingdings" panose="05000000000000000000" pitchFamily="2" charset="2"/>
              <a:buChar char="Ø"/>
            </a:pPr>
            <a:r>
              <a:rPr lang="en-US" sz="1600" dirty="0" smtClean="0">
                <a:solidFill>
                  <a:srgbClr val="7030A0"/>
                </a:solidFill>
              </a:rPr>
              <a:t>The district is </a:t>
            </a:r>
            <a:r>
              <a:rPr lang="en-US" sz="1600" dirty="0" smtClean="0">
                <a:solidFill>
                  <a:srgbClr val="7030A0"/>
                </a:solidFill>
              </a:rPr>
              <a:t>committing </a:t>
            </a:r>
            <a:r>
              <a:rPr lang="en-US" sz="1600" dirty="0" smtClean="0">
                <a:solidFill>
                  <a:srgbClr val="7030A0"/>
                </a:solidFill>
              </a:rPr>
              <a:t>resources to capital </a:t>
            </a:r>
            <a:r>
              <a:rPr lang="en-US" sz="1600" dirty="0" smtClean="0">
                <a:solidFill>
                  <a:srgbClr val="7030A0"/>
                </a:solidFill>
              </a:rPr>
              <a:t>expenditures moving forward. $430,000 is budgeted in FY18 for the Student &amp; Family Health Center and for a van to transport students using this Health Center. In FY19 $400,000 is budgeted for the building connector between MMS and MHS and $150,000 for the new HS track.</a:t>
            </a:r>
            <a:endParaRPr lang="en-US" sz="1600" dirty="0" smtClean="0">
              <a:solidFill>
                <a:srgbClr val="7030A0"/>
              </a:solidFill>
            </a:endParaRPr>
          </a:p>
          <a:p>
            <a:pPr marL="342900" indent="-342900">
              <a:buFont typeface="Wingdings" panose="05000000000000000000" pitchFamily="2" charset="2"/>
              <a:buChar char="Ø"/>
            </a:pPr>
            <a:r>
              <a:rPr lang="en-US" sz="1600" dirty="0" smtClean="0">
                <a:solidFill>
                  <a:srgbClr val="7030A0"/>
                </a:solidFill>
              </a:rPr>
              <a:t>Capital outlay </a:t>
            </a:r>
            <a:r>
              <a:rPr lang="en-US" sz="1600" dirty="0" smtClean="0">
                <a:solidFill>
                  <a:srgbClr val="7030A0"/>
                </a:solidFill>
              </a:rPr>
              <a:t>is modeled at $700,000 in FY19 with </a:t>
            </a:r>
            <a:r>
              <a:rPr lang="en-US" sz="1600" dirty="0" smtClean="0">
                <a:solidFill>
                  <a:srgbClr val="7030A0"/>
                </a:solidFill>
              </a:rPr>
              <a:t>2% inflationary growth </a:t>
            </a:r>
            <a:r>
              <a:rPr lang="en-US" sz="1600" dirty="0" smtClean="0">
                <a:solidFill>
                  <a:srgbClr val="7030A0"/>
                </a:solidFill>
              </a:rPr>
              <a:t>annually thereafter. </a:t>
            </a:r>
            <a:endParaRPr lang="en-US" sz="1600" dirty="0" smtClean="0">
              <a:solidFill>
                <a:srgbClr val="7030A0"/>
              </a:solidFill>
            </a:endParaRPr>
          </a:p>
          <a:p>
            <a:pPr marL="342900" indent="-342900">
              <a:buFont typeface="Arial" panose="020B0604020202020204" pitchFamily="34" charset="0"/>
              <a:buChar char="•"/>
            </a:pPr>
            <a:endParaRPr lang="en-US" sz="1600" dirty="0"/>
          </a:p>
        </p:txBody>
      </p:sp>
      <p:pic>
        <p:nvPicPr>
          <p:cNvPr id="2" name="Picture 1"/>
          <p:cNvPicPr>
            <a:picLocks noChangeAspect="1"/>
          </p:cNvPicPr>
          <p:nvPr/>
        </p:nvPicPr>
        <p:blipFill>
          <a:blip r:embed="rId2"/>
          <a:stretch>
            <a:fillRect/>
          </a:stretch>
        </p:blipFill>
        <p:spPr>
          <a:xfrm>
            <a:off x="10058215" y="6204957"/>
            <a:ext cx="2133785" cy="634039"/>
          </a:xfrm>
          <a:prstGeom prst="rect">
            <a:avLst/>
          </a:prstGeom>
        </p:spPr>
      </p:pic>
      <p:pic>
        <p:nvPicPr>
          <p:cNvPr id="3" name="Picture 2"/>
          <p:cNvPicPr>
            <a:picLocks noChangeAspect="1"/>
          </p:cNvPicPr>
          <p:nvPr/>
        </p:nvPicPr>
        <p:blipFill>
          <a:blip r:embed="rId3"/>
          <a:stretch>
            <a:fillRect/>
          </a:stretch>
        </p:blipFill>
        <p:spPr>
          <a:xfrm>
            <a:off x="631509" y="1819046"/>
            <a:ext cx="4274093" cy="2371052"/>
          </a:xfrm>
          <a:prstGeom prst="rect">
            <a:avLst/>
          </a:prstGeom>
        </p:spPr>
      </p:pic>
      <p:pic>
        <p:nvPicPr>
          <p:cNvPr id="6" name="Picture 5"/>
          <p:cNvPicPr>
            <a:picLocks noChangeAspect="1"/>
          </p:cNvPicPr>
          <p:nvPr/>
        </p:nvPicPr>
        <p:blipFill>
          <a:blip r:embed="rId4"/>
          <a:stretch>
            <a:fillRect/>
          </a:stretch>
        </p:blipFill>
        <p:spPr>
          <a:xfrm>
            <a:off x="1722036" y="4326591"/>
            <a:ext cx="2093037" cy="1878366"/>
          </a:xfrm>
          <a:prstGeom prst="rect">
            <a:avLst/>
          </a:prstGeom>
        </p:spPr>
      </p:pic>
    </p:spTree>
    <p:extLst>
      <p:ext uri="{BB962C8B-B14F-4D97-AF65-F5344CB8AC3E}">
        <p14:creationId xmlns:p14="http://schemas.microsoft.com/office/powerpoint/2010/main" val="306189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215796" cy="416837"/>
          </a:xfrm>
        </p:spPr>
        <p:txBody>
          <a:bodyPr>
            <a:normAutofit fontScale="92500"/>
          </a:bodyPr>
          <a:lstStyle/>
          <a:p>
            <a:pPr algn="ctr"/>
            <a:r>
              <a:rPr lang="en-US" sz="1800" dirty="0" smtClean="0">
                <a:solidFill>
                  <a:srgbClr val="7030A0"/>
                </a:solidFill>
              </a:rPr>
              <a:t>3.060-4.060 Intergovernmental &amp; Debt</a:t>
            </a:r>
            <a:endParaRPr lang="en-US" sz="1800" dirty="0">
              <a:solidFill>
                <a:srgbClr val="7030A0"/>
              </a:solidFill>
            </a:endParaRPr>
          </a:p>
        </p:txBody>
      </p:sp>
      <p:sp>
        <p:nvSpPr>
          <p:cNvPr id="7" name="Text Placeholder 6"/>
          <p:cNvSpPr>
            <a:spLocks noGrp="1"/>
          </p:cNvSpPr>
          <p:nvPr>
            <p:ph type="body" sz="quarter" idx="3"/>
          </p:nvPr>
        </p:nvSpPr>
        <p:spPr>
          <a:xfrm>
            <a:off x="5088383" y="1214324"/>
            <a:ext cx="4185618" cy="4938010"/>
          </a:xfrm>
        </p:spPr>
        <p:txBody>
          <a:bodyPr>
            <a:normAutofit lnSpcReduction="10000"/>
          </a:bodyPr>
          <a:lstStyle/>
          <a:p>
            <a:pPr marL="342900" indent="-342900">
              <a:buFont typeface="Wingdings" panose="05000000000000000000" pitchFamily="2" charset="2"/>
              <a:buChar char="Ø"/>
            </a:pPr>
            <a:r>
              <a:rPr lang="en-US" dirty="0" smtClean="0">
                <a:solidFill>
                  <a:srgbClr val="7030A0"/>
                </a:solidFill>
              </a:rPr>
              <a:t>One of  the </a:t>
            </a:r>
            <a:r>
              <a:rPr lang="en-US" dirty="0" smtClean="0">
                <a:solidFill>
                  <a:srgbClr val="7030A0"/>
                </a:solidFill>
              </a:rPr>
              <a:t>district’s </a:t>
            </a:r>
            <a:r>
              <a:rPr lang="en-US" dirty="0" smtClean="0">
                <a:solidFill>
                  <a:srgbClr val="7030A0"/>
                </a:solidFill>
              </a:rPr>
              <a:t>three HB </a:t>
            </a:r>
            <a:r>
              <a:rPr lang="en-US" dirty="0" smtClean="0">
                <a:solidFill>
                  <a:srgbClr val="7030A0"/>
                </a:solidFill>
              </a:rPr>
              <a:t>264 Energy </a:t>
            </a:r>
            <a:r>
              <a:rPr lang="en-US" dirty="0" smtClean="0">
                <a:solidFill>
                  <a:srgbClr val="7030A0"/>
                </a:solidFill>
              </a:rPr>
              <a:t>Loans </a:t>
            </a:r>
            <a:r>
              <a:rPr lang="en-US" dirty="0" smtClean="0">
                <a:solidFill>
                  <a:srgbClr val="7030A0"/>
                </a:solidFill>
              </a:rPr>
              <a:t>was retired </a:t>
            </a:r>
            <a:r>
              <a:rPr lang="en-US" dirty="0" smtClean="0">
                <a:solidFill>
                  <a:srgbClr val="7030A0"/>
                </a:solidFill>
              </a:rPr>
              <a:t>a year early in </a:t>
            </a:r>
            <a:r>
              <a:rPr lang="en-US" dirty="0" smtClean="0">
                <a:solidFill>
                  <a:srgbClr val="7030A0"/>
                </a:solidFill>
              </a:rPr>
              <a:t>FY17</a:t>
            </a:r>
            <a:r>
              <a:rPr lang="en-US" dirty="0" smtClean="0">
                <a:solidFill>
                  <a:srgbClr val="7030A0"/>
                </a:solidFill>
              </a:rPr>
              <a:t>. Of the two remaining HB264 loans remaining one will be paid of by FY20 and the final one by FY29.</a:t>
            </a:r>
            <a:endParaRPr lang="en-US" dirty="0" smtClean="0">
              <a:solidFill>
                <a:srgbClr val="7030A0"/>
              </a:solidFill>
            </a:endParaRPr>
          </a:p>
          <a:p>
            <a:pPr marL="342900" indent="-342900">
              <a:buFont typeface="Wingdings" panose="05000000000000000000" pitchFamily="2" charset="2"/>
              <a:buChar char="Ø"/>
            </a:pPr>
            <a:r>
              <a:rPr lang="en-US" dirty="0" smtClean="0">
                <a:solidFill>
                  <a:srgbClr val="7030A0"/>
                </a:solidFill>
              </a:rPr>
              <a:t>The payments in 2015 and 2016 reflect the cash flow borrowing of $3,500,000 and 2,500,000 respectively and Barnitz Stadium improvement loans. </a:t>
            </a:r>
            <a:endParaRPr lang="en-US" dirty="0" smtClean="0">
              <a:solidFill>
                <a:srgbClr val="7030A0"/>
              </a:solidFill>
            </a:endParaRPr>
          </a:p>
          <a:p>
            <a:pPr marL="342900" indent="-342900">
              <a:buFont typeface="Wingdings" panose="05000000000000000000" pitchFamily="2" charset="2"/>
              <a:buChar char="Ø"/>
            </a:pPr>
            <a:r>
              <a:rPr lang="en-US" dirty="0" smtClean="0">
                <a:solidFill>
                  <a:srgbClr val="7030A0"/>
                </a:solidFill>
              </a:rPr>
              <a:t>No cash flow borrowing or Barnitz Stadium improvement loans are forecasted.</a:t>
            </a:r>
            <a:r>
              <a:rPr lang="en-US" dirty="0" smtClean="0">
                <a:solidFill>
                  <a:srgbClr val="7030A0"/>
                </a:solidFill>
              </a:rPr>
              <a:t> </a:t>
            </a:r>
            <a:endParaRPr lang="en-US" dirty="0">
              <a:solidFill>
                <a:srgbClr val="7030A0"/>
              </a:solidFill>
            </a:endParaRPr>
          </a:p>
          <a:p>
            <a:pPr marL="342900" indent="-342900">
              <a:buFont typeface="Arial" panose="020B0604020202020204" pitchFamily="34" charset="0"/>
              <a:buChar char="•"/>
            </a:pPr>
            <a:endParaRPr lang="en-US" dirty="0"/>
          </a:p>
        </p:txBody>
      </p:sp>
      <p:pic>
        <p:nvPicPr>
          <p:cNvPr id="6" name="Picture 5"/>
          <p:cNvPicPr>
            <a:picLocks noChangeAspect="1"/>
          </p:cNvPicPr>
          <p:nvPr/>
        </p:nvPicPr>
        <p:blipFill>
          <a:blip r:embed="rId2"/>
          <a:stretch>
            <a:fillRect/>
          </a:stretch>
        </p:blipFill>
        <p:spPr>
          <a:xfrm>
            <a:off x="10058215" y="6223961"/>
            <a:ext cx="2133785" cy="634039"/>
          </a:xfrm>
          <a:prstGeom prst="rect">
            <a:avLst/>
          </a:prstGeom>
        </p:spPr>
      </p:pic>
      <p:pic>
        <p:nvPicPr>
          <p:cNvPr id="8" name="Picture 7"/>
          <p:cNvPicPr>
            <a:picLocks noChangeAspect="1"/>
          </p:cNvPicPr>
          <p:nvPr/>
        </p:nvPicPr>
        <p:blipFill>
          <a:blip r:embed="rId3"/>
          <a:stretch>
            <a:fillRect/>
          </a:stretch>
        </p:blipFill>
        <p:spPr>
          <a:xfrm>
            <a:off x="575270" y="1626283"/>
            <a:ext cx="4414692" cy="2454031"/>
          </a:xfrm>
          <a:prstGeom prst="rect">
            <a:avLst/>
          </a:prstGeom>
        </p:spPr>
      </p:pic>
      <p:pic>
        <p:nvPicPr>
          <p:cNvPr id="9" name="Picture 8"/>
          <p:cNvPicPr>
            <a:picLocks noChangeAspect="1"/>
          </p:cNvPicPr>
          <p:nvPr/>
        </p:nvPicPr>
        <p:blipFill>
          <a:blip r:embed="rId4"/>
          <a:stretch>
            <a:fillRect/>
          </a:stretch>
        </p:blipFill>
        <p:spPr>
          <a:xfrm>
            <a:off x="1744242" y="4208490"/>
            <a:ext cx="2076748" cy="1877608"/>
          </a:xfrm>
          <a:prstGeom prst="rect">
            <a:avLst/>
          </a:prstGeom>
        </p:spPr>
      </p:pic>
    </p:spTree>
    <p:extLst>
      <p:ext uri="{BB962C8B-B14F-4D97-AF65-F5344CB8AC3E}">
        <p14:creationId xmlns:p14="http://schemas.microsoft.com/office/powerpoint/2010/main" val="177420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smtClean="0">
                <a:solidFill>
                  <a:srgbClr val="7030A0"/>
                </a:solidFill>
              </a:rPr>
              <a:t>4.30 Other Objects</a:t>
            </a:r>
            <a:endParaRPr lang="en-US" dirty="0">
              <a:solidFill>
                <a:srgbClr val="7030A0"/>
              </a:solidFill>
            </a:endParaRPr>
          </a:p>
        </p:txBody>
      </p:sp>
      <p:sp>
        <p:nvSpPr>
          <p:cNvPr id="7" name="Text Placeholder 6"/>
          <p:cNvSpPr>
            <a:spLocks noGrp="1"/>
          </p:cNvSpPr>
          <p:nvPr>
            <p:ph type="body" sz="quarter" idx="3"/>
          </p:nvPr>
        </p:nvSpPr>
        <p:spPr>
          <a:xfrm>
            <a:off x="5088384" y="1311599"/>
            <a:ext cx="4185618" cy="5132921"/>
          </a:xfrm>
        </p:spPr>
        <p:txBody>
          <a:bodyPr/>
          <a:lstStyle/>
          <a:p>
            <a:pPr marL="342900" indent="-342900">
              <a:buFont typeface="Wingdings" panose="05000000000000000000" pitchFamily="2" charset="2"/>
              <a:buChar char="Ø"/>
            </a:pPr>
            <a:r>
              <a:rPr lang="en-US" dirty="0" smtClean="0">
                <a:solidFill>
                  <a:srgbClr val="7030A0"/>
                </a:solidFill>
              </a:rPr>
              <a:t>Other operating expenses include auditor and treasurer tax collection fees, building insurances and other smaller operating costs.</a:t>
            </a:r>
          </a:p>
          <a:p>
            <a:pPr marL="342900" indent="-342900">
              <a:buFont typeface="Wingdings" panose="05000000000000000000" pitchFamily="2" charset="2"/>
              <a:buChar char="Ø"/>
            </a:pPr>
            <a:r>
              <a:rPr lang="en-US" dirty="0" smtClean="0">
                <a:solidFill>
                  <a:srgbClr val="7030A0"/>
                </a:solidFill>
              </a:rPr>
              <a:t>FY17 shows lower fees for local tax collections. This is being reviewed in more detail to determine if this is correct and can be expected moving forward.</a:t>
            </a:r>
          </a:p>
          <a:p>
            <a:pPr marL="342900" indent="-342900">
              <a:buFont typeface="Wingdings" panose="05000000000000000000" pitchFamily="2" charset="2"/>
              <a:buChar char="Ø"/>
            </a:pPr>
            <a:r>
              <a:rPr lang="en-US" dirty="0" smtClean="0">
                <a:solidFill>
                  <a:srgbClr val="7030A0"/>
                </a:solidFill>
              </a:rPr>
              <a:t>The projects reflect a modest annual inflationary increase.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483014" y="1706678"/>
            <a:ext cx="4571084" cy="2535808"/>
          </a:xfrm>
          <a:prstGeom prst="rect">
            <a:avLst/>
          </a:prstGeom>
        </p:spPr>
      </p:pic>
      <p:pic>
        <p:nvPicPr>
          <p:cNvPr id="6" name="Picture 5"/>
          <p:cNvPicPr>
            <a:picLocks noChangeAspect="1"/>
          </p:cNvPicPr>
          <p:nvPr/>
        </p:nvPicPr>
        <p:blipFill>
          <a:blip r:embed="rId4"/>
          <a:stretch>
            <a:fillRect/>
          </a:stretch>
        </p:blipFill>
        <p:spPr>
          <a:xfrm>
            <a:off x="1783727" y="4381484"/>
            <a:ext cx="1969250" cy="1780418"/>
          </a:xfrm>
          <a:prstGeom prst="rect">
            <a:avLst/>
          </a:prstGeom>
        </p:spPr>
      </p:pic>
    </p:spTree>
    <p:extLst>
      <p:ext uri="{BB962C8B-B14F-4D97-AF65-F5344CB8AC3E}">
        <p14:creationId xmlns:p14="http://schemas.microsoft.com/office/powerpoint/2010/main" val="137413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04723"/>
          </a:xfrm>
        </p:spPr>
        <p:txBody>
          <a:bodyPr>
            <a:normAutofit fontScale="90000"/>
          </a:bodyPr>
          <a:lstStyle/>
          <a:p>
            <a:pPr algn="ctr"/>
            <a:r>
              <a:rPr lang="en-US" dirty="0" smtClean="0">
                <a:ln w="12700">
                  <a:solidFill>
                    <a:srgbClr val="7030A0"/>
                  </a:solidFill>
                </a:ln>
              </a:rPr>
              <a:t>EXPENDITURES</a:t>
            </a:r>
            <a:endParaRPr lang="en-US" dirty="0">
              <a:ln w="12700">
                <a:solidFill>
                  <a:srgbClr val="7030A0"/>
                </a:solidFill>
              </a:ln>
            </a:endParaRPr>
          </a:p>
        </p:txBody>
      </p:sp>
      <p:sp>
        <p:nvSpPr>
          <p:cNvPr id="5" name="Text Placeholder 4"/>
          <p:cNvSpPr>
            <a:spLocks noGrp="1"/>
          </p:cNvSpPr>
          <p:nvPr>
            <p:ph type="body" idx="1"/>
          </p:nvPr>
        </p:nvSpPr>
        <p:spPr>
          <a:xfrm>
            <a:off x="675745" y="1214323"/>
            <a:ext cx="4185623" cy="592531"/>
          </a:xfrm>
        </p:spPr>
        <p:txBody>
          <a:bodyPr/>
          <a:lstStyle/>
          <a:p>
            <a:pPr algn="ctr"/>
            <a:r>
              <a:rPr lang="en-US" dirty="0">
                <a:solidFill>
                  <a:srgbClr val="7030A0"/>
                </a:solidFill>
              </a:rPr>
              <a:t>5.040 Total Other Financing</a:t>
            </a:r>
          </a:p>
        </p:txBody>
      </p:sp>
      <p:sp>
        <p:nvSpPr>
          <p:cNvPr id="7" name="Text Placeholder 6"/>
          <p:cNvSpPr>
            <a:spLocks noGrp="1"/>
          </p:cNvSpPr>
          <p:nvPr>
            <p:ph type="body" sz="quarter" idx="3"/>
          </p:nvPr>
        </p:nvSpPr>
        <p:spPr>
          <a:xfrm>
            <a:off x="5088384" y="1362604"/>
            <a:ext cx="4185618" cy="4936291"/>
          </a:xfrm>
        </p:spPr>
        <p:txBody>
          <a:bodyPr>
            <a:normAutofit fontScale="92500" lnSpcReduction="20000"/>
          </a:bodyPr>
          <a:lstStyle/>
          <a:p>
            <a:pPr marL="342900" indent="-342900">
              <a:buFont typeface="Wingdings" panose="05000000000000000000" pitchFamily="2" charset="2"/>
              <a:buChar char="Ø"/>
            </a:pPr>
            <a:r>
              <a:rPr lang="en-US" sz="2000" dirty="0" smtClean="0">
                <a:solidFill>
                  <a:srgbClr val="7030A0"/>
                </a:solidFill>
              </a:rPr>
              <a:t>In 2016 the district advanced at year-end $2,310,377 to other funds that returned the advance to the general fund in 2017.</a:t>
            </a:r>
          </a:p>
          <a:p>
            <a:pPr marL="342900" indent="-342900">
              <a:buFont typeface="Wingdings" panose="05000000000000000000" pitchFamily="2" charset="2"/>
              <a:buChar char="Ø"/>
            </a:pPr>
            <a:r>
              <a:rPr lang="en-US" sz="2000" dirty="0" smtClean="0">
                <a:solidFill>
                  <a:srgbClr val="7030A0"/>
                </a:solidFill>
              </a:rPr>
              <a:t>In 2017 and beyond the district is forecasting a $700,000 transfer to cover student waived fees and supplemental staff payments, and $50,000 to the athletic fund. </a:t>
            </a:r>
          </a:p>
          <a:p>
            <a:pPr marL="342900" indent="-342900">
              <a:buFont typeface="Wingdings" panose="05000000000000000000" pitchFamily="2" charset="2"/>
              <a:buChar char="Ø"/>
            </a:pPr>
            <a:r>
              <a:rPr lang="en-US" dirty="0" smtClean="0">
                <a:solidFill>
                  <a:srgbClr val="7030A0"/>
                </a:solidFill>
              </a:rPr>
              <a:t>The district also is moving $500,000</a:t>
            </a:r>
            <a:r>
              <a:rPr lang="en-US" sz="2000" dirty="0" smtClean="0">
                <a:solidFill>
                  <a:srgbClr val="7030A0"/>
                </a:solidFill>
              </a:rPr>
              <a:t> annually </a:t>
            </a:r>
            <a:r>
              <a:rPr lang="en-US" sz="2000" dirty="0" smtClean="0">
                <a:solidFill>
                  <a:srgbClr val="7030A0"/>
                </a:solidFill>
              </a:rPr>
              <a:t>which started </a:t>
            </a:r>
            <a:r>
              <a:rPr lang="en-US" sz="2000" dirty="0" smtClean="0">
                <a:solidFill>
                  <a:srgbClr val="7030A0"/>
                </a:solidFill>
              </a:rPr>
              <a:t>in FY17 to the PI fund to cover annual maintenance needs throughout the district for building and grounds.</a:t>
            </a:r>
          </a:p>
          <a:p>
            <a:pPr marL="342900" indent="-342900">
              <a:buFont typeface="Wingdings" panose="05000000000000000000" pitchFamily="2" charset="2"/>
              <a:buChar char="Ø"/>
            </a:pPr>
            <a:r>
              <a:rPr lang="en-US" sz="2000" dirty="0" smtClean="0">
                <a:solidFill>
                  <a:srgbClr val="7030A0"/>
                </a:solidFill>
              </a:rPr>
              <a:t>The district is also </a:t>
            </a:r>
            <a:r>
              <a:rPr lang="en-US" sz="2000" dirty="0" smtClean="0">
                <a:solidFill>
                  <a:srgbClr val="7030A0"/>
                </a:solidFill>
              </a:rPr>
              <a:t>projecting </a:t>
            </a:r>
            <a:r>
              <a:rPr lang="en-US" sz="2000" dirty="0" smtClean="0">
                <a:solidFill>
                  <a:srgbClr val="7030A0"/>
                </a:solidFill>
              </a:rPr>
              <a:t>annual advances of $750,000 to other funds all to be repaid the next year (month).</a:t>
            </a:r>
            <a:endParaRPr lang="en-US" sz="2000" dirty="0">
              <a:solidFill>
                <a:srgbClr val="7030A0"/>
              </a:solidFill>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487192" y="1743746"/>
            <a:ext cx="4562728" cy="2533009"/>
          </a:xfrm>
          <a:prstGeom prst="rect">
            <a:avLst/>
          </a:prstGeom>
        </p:spPr>
      </p:pic>
      <p:pic>
        <p:nvPicPr>
          <p:cNvPr id="9" name="Picture 8"/>
          <p:cNvPicPr>
            <a:picLocks noChangeAspect="1"/>
          </p:cNvPicPr>
          <p:nvPr/>
        </p:nvPicPr>
        <p:blipFill>
          <a:blip r:embed="rId4"/>
          <a:stretch>
            <a:fillRect/>
          </a:stretch>
        </p:blipFill>
        <p:spPr>
          <a:xfrm>
            <a:off x="1743037" y="4376275"/>
            <a:ext cx="2051037" cy="1847686"/>
          </a:xfrm>
          <a:prstGeom prst="rect">
            <a:avLst/>
          </a:prstGeom>
        </p:spPr>
      </p:pic>
    </p:spTree>
    <p:extLst>
      <p:ext uri="{BB962C8B-B14F-4D97-AF65-F5344CB8AC3E}">
        <p14:creationId xmlns:p14="http://schemas.microsoft.com/office/powerpoint/2010/main" val="351498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641299"/>
          </a:xfrm>
        </p:spPr>
        <p:txBody>
          <a:bodyPr>
            <a:normAutofit fontScale="90000"/>
          </a:bodyPr>
          <a:lstStyle/>
          <a:p>
            <a:pPr algn="ctr"/>
            <a:r>
              <a:rPr lang="en-US" dirty="0" smtClean="0">
                <a:ln w="12700">
                  <a:solidFill>
                    <a:srgbClr val="7030A0"/>
                  </a:solidFill>
                </a:ln>
              </a:rPr>
              <a:t>EXPENDITURES OVERVIEW</a:t>
            </a:r>
            <a:endParaRPr lang="en-US" dirty="0">
              <a:ln w="12700">
                <a:solidFill>
                  <a:srgbClr val="7030A0"/>
                </a:solidFill>
              </a:ln>
            </a:endParaRPr>
          </a:p>
        </p:txBody>
      </p:sp>
      <p:pic>
        <p:nvPicPr>
          <p:cNvPr id="2" name="Picture 1"/>
          <p:cNvPicPr>
            <a:picLocks noChangeAspect="1"/>
          </p:cNvPicPr>
          <p:nvPr/>
        </p:nvPicPr>
        <p:blipFill>
          <a:blip r:embed="rId2"/>
          <a:stretch>
            <a:fillRect/>
          </a:stretch>
        </p:blipFill>
        <p:spPr>
          <a:xfrm>
            <a:off x="10058215" y="6223961"/>
            <a:ext cx="2133785" cy="634039"/>
          </a:xfrm>
          <a:prstGeom prst="rect">
            <a:avLst/>
          </a:prstGeom>
        </p:spPr>
      </p:pic>
      <p:pic>
        <p:nvPicPr>
          <p:cNvPr id="3" name="Picture 2"/>
          <p:cNvPicPr>
            <a:picLocks noChangeAspect="1"/>
          </p:cNvPicPr>
          <p:nvPr/>
        </p:nvPicPr>
        <p:blipFill>
          <a:blip r:embed="rId3"/>
          <a:stretch>
            <a:fillRect/>
          </a:stretch>
        </p:blipFill>
        <p:spPr>
          <a:xfrm>
            <a:off x="116980" y="1250899"/>
            <a:ext cx="9717375" cy="4684766"/>
          </a:xfrm>
          <a:prstGeom prst="rect">
            <a:avLst/>
          </a:prstGeom>
        </p:spPr>
      </p:pic>
    </p:spTree>
    <p:extLst>
      <p:ext uri="{BB962C8B-B14F-4D97-AF65-F5344CB8AC3E}">
        <p14:creationId xmlns:p14="http://schemas.microsoft.com/office/powerpoint/2010/main" val="2546564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4314"/>
          </a:xfrm>
        </p:spPr>
        <p:txBody>
          <a:bodyPr>
            <a:normAutofit fontScale="90000"/>
          </a:bodyPr>
          <a:lstStyle/>
          <a:p>
            <a:pPr algn="ctr"/>
            <a:r>
              <a:rPr lang="en-US" dirty="0" smtClean="0">
                <a:ln w="12700">
                  <a:solidFill>
                    <a:srgbClr val="7030A0"/>
                  </a:solidFill>
                </a:ln>
              </a:rPr>
              <a:t>EXPENDITURE DETAIL</a:t>
            </a:r>
            <a:endParaRPr lang="en-US" dirty="0">
              <a:ln w="12700">
                <a:solidFill>
                  <a:srgbClr val="7030A0"/>
                </a:solidFill>
              </a:ln>
            </a:endParaRPr>
          </a:p>
        </p:txBody>
      </p:sp>
      <p:pic>
        <p:nvPicPr>
          <p:cNvPr id="5" name="Picture 4"/>
          <p:cNvPicPr>
            <a:picLocks noChangeAspect="1"/>
          </p:cNvPicPr>
          <p:nvPr/>
        </p:nvPicPr>
        <p:blipFill>
          <a:blip r:embed="rId2"/>
          <a:stretch>
            <a:fillRect/>
          </a:stretch>
        </p:blipFill>
        <p:spPr>
          <a:xfrm>
            <a:off x="10058215" y="6223961"/>
            <a:ext cx="2133785" cy="634039"/>
          </a:xfrm>
          <a:prstGeom prst="rect">
            <a:avLst/>
          </a:prstGeom>
        </p:spPr>
      </p:pic>
      <p:pic>
        <p:nvPicPr>
          <p:cNvPr id="7" name="Picture 6"/>
          <p:cNvPicPr>
            <a:picLocks noChangeAspect="1"/>
          </p:cNvPicPr>
          <p:nvPr/>
        </p:nvPicPr>
        <p:blipFill>
          <a:blip r:embed="rId3"/>
          <a:stretch>
            <a:fillRect/>
          </a:stretch>
        </p:blipFill>
        <p:spPr>
          <a:xfrm>
            <a:off x="678945" y="1475327"/>
            <a:ext cx="9052310" cy="419375"/>
          </a:xfrm>
          <a:prstGeom prst="rect">
            <a:avLst/>
          </a:prstGeom>
        </p:spPr>
      </p:pic>
      <p:pic>
        <p:nvPicPr>
          <p:cNvPr id="8" name="Picture 7"/>
          <p:cNvPicPr>
            <a:picLocks noChangeAspect="1"/>
          </p:cNvPicPr>
          <p:nvPr/>
        </p:nvPicPr>
        <p:blipFill>
          <a:blip r:embed="rId4"/>
          <a:stretch>
            <a:fillRect/>
          </a:stretch>
        </p:blipFill>
        <p:spPr>
          <a:xfrm>
            <a:off x="677334" y="1894702"/>
            <a:ext cx="9053921" cy="3412287"/>
          </a:xfrm>
          <a:prstGeom prst="rect">
            <a:avLst/>
          </a:prstGeom>
        </p:spPr>
      </p:pic>
    </p:spTree>
    <p:extLst>
      <p:ext uri="{BB962C8B-B14F-4D97-AF65-F5344CB8AC3E}">
        <p14:creationId xmlns:p14="http://schemas.microsoft.com/office/powerpoint/2010/main" val="1863690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741666" cy="699821"/>
          </a:xfrm>
        </p:spPr>
        <p:txBody>
          <a:bodyPr>
            <a:normAutofit fontScale="90000"/>
          </a:bodyPr>
          <a:lstStyle/>
          <a:p>
            <a:pPr algn="ctr"/>
            <a:r>
              <a:rPr lang="en-US" dirty="0" smtClean="0">
                <a:ln w="12700">
                  <a:solidFill>
                    <a:srgbClr val="7030A0"/>
                  </a:solidFill>
                </a:ln>
              </a:rPr>
              <a:t>FORECAST COMPARISON - REVENUE</a:t>
            </a:r>
            <a:endParaRPr lang="en-US" dirty="0">
              <a:ln w="12700">
                <a:solidFill>
                  <a:srgbClr val="7030A0"/>
                </a:solidFill>
              </a:ln>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8128" y="6229222"/>
            <a:ext cx="2123872" cy="628778"/>
          </a:xfrm>
          <a:prstGeom prst="rect">
            <a:avLst/>
          </a:prstGeom>
        </p:spPr>
      </p:pic>
      <p:pic>
        <p:nvPicPr>
          <p:cNvPr id="4" name="Picture 3"/>
          <p:cNvPicPr>
            <a:picLocks noChangeAspect="1"/>
          </p:cNvPicPr>
          <p:nvPr/>
        </p:nvPicPr>
        <p:blipFill>
          <a:blip r:embed="rId3"/>
          <a:stretch>
            <a:fillRect/>
          </a:stretch>
        </p:blipFill>
        <p:spPr>
          <a:xfrm>
            <a:off x="677334" y="1727806"/>
            <a:ext cx="10741666" cy="3372352"/>
          </a:xfrm>
          <a:prstGeom prst="rect">
            <a:avLst/>
          </a:prstGeom>
        </p:spPr>
      </p:pic>
    </p:spTree>
    <p:extLst>
      <p:ext uri="{BB962C8B-B14F-4D97-AF65-F5344CB8AC3E}">
        <p14:creationId xmlns:p14="http://schemas.microsoft.com/office/powerpoint/2010/main" val="29546879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927289" cy="699821"/>
          </a:xfrm>
        </p:spPr>
        <p:txBody>
          <a:bodyPr>
            <a:normAutofit fontScale="90000"/>
          </a:bodyPr>
          <a:lstStyle/>
          <a:p>
            <a:pPr algn="ctr"/>
            <a:r>
              <a:rPr lang="en-US" dirty="0" smtClean="0">
                <a:ln w="12700">
                  <a:solidFill>
                    <a:srgbClr val="7030A0"/>
                  </a:solidFill>
                </a:ln>
              </a:rPr>
              <a:t>FORECAST COMPARISON – EXPENDITURES</a:t>
            </a:r>
            <a:endParaRPr lang="en-US" dirty="0">
              <a:ln w="12700">
                <a:solidFill>
                  <a:srgbClr val="7030A0"/>
                </a:solidFill>
              </a:ln>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0306" y="6206182"/>
            <a:ext cx="2201693" cy="651817"/>
          </a:xfrm>
          <a:prstGeom prst="rect">
            <a:avLst/>
          </a:prstGeom>
        </p:spPr>
      </p:pic>
      <p:pic>
        <p:nvPicPr>
          <p:cNvPr id="4" name="Picture 3"/>
          <p:cNvPicPr>
            <a:picLocks noChangeAspect="1"/>
          </p:cNvPicPr>
          <p:nvPr/>
        </p:nvPicPr>
        <p:blipFill>
          <a:blip r:embed="rId3"/>
          <a:stretch>
            <a:fillRect/>
          </a:stretch>
        </p:blipFill>
        <p:spPr>
          <a:xfrm>
            <a:off x="828770" y="1673144"/>
            <a:ext cx="9629824" cy="954723"/>
          </a:xfrm>
          <a:prstGeom prst="rect">
            <a:avLst/>
          </a:prstGeom>
        </p:spPr>
      </p:pic>
      <p:pic>
        <p:nvPicPr>
          <p:cNvPr id="5" name="Picture 4"/>
          <p:cNvPicPr>
            <a:picLocks noChangeAspect="1"/>
          </p:cNvPicPr>
          <p:nvPr/>
        </p:nvPicPr>
        <p:blipFill>
          <a:blip r:embed="rId4"/>
          <a:stretch>
            <a:fillRect/>
          </a:stretch>
        </p:blipFill>
        <p:spPr>
          <a:xfrm>
            <a:off x="826065" y="2627867"/>
            <a:ext cx="9629824" cy="3023288"/>
          </a:xfrm>
          <a:prstGeom prst="rect">
            <a:avLst/>
          </a:prstGeom>
        </p:spPr>
      </p:pic>
    </p:spTree>
    <p:extLst>
      <p:ext uri="{BB962C8B-B14F-4D97-AF65-F5344CB8AC3E}">
        <p14:creationId xmlns:p14="http://schemas.microsoft.com/office/powerpoint/2010/main" val="39397862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0011"/>
            <a:ext cx="8596668" cy="626669"/>
          </a:xfrm>
        </p:spPr>
        <p:txBody>
          <a:bodyPr>
            <a:normAutofit fontScale="90000"/>
          </a:bodyPr>
          <a:lstStyle/>
          <a:p>
            <a:pPr algn="ctr"/>
            <a:r>
              <a:rPr lang="en-US" dirty="0" smtClean="0">
                <a:ln w="12700">
                  <a:solidFill>
                    <a:srgbClr val="7030A0"/>
                  </a:solidFill>
                </a:ln>
              </a:rPr>
              <a:t>FORECAST SUMMARY</a:t>
            </a:r>
            <a:endParaRPr lang="en-US" dirty="0">
              <a:ln w="12700">
                <a:solidFill>
                  <a:srgbClr val="7030A0"/>
                </a:solidFill>
              </a:ln>
            </a:endParaRPr>
          </a:p>
        </p:txBody>
      </p:sp>
      <p:sp>
        <p:nvSpPr>
          <p:cNvPr id="5" name="Left Arrow 4"/>
          <p:cNvSpPr/>
          <p:nvPr/>
        </p:nvSpPr>
        <p:spPr>
          <a:xfrm>
            <a:off x="9065669" y="5554619"/>
            <a:ext cx="2240693" cy="691978"/>
          </a:xfrm>
          <a:prstGeom prst="lef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pic>
        <p:nvPicPr>
          <p:cNvPr id="7" name="Picture 6"/>
          <p:cNvPicPr>
            <a:picLocks noChangeAspect="1"/>
          </p:cNvPicPr>
          <p:nvPr/>
        </p:nvPicPr>
        <p:blipFill>
          <a:blip r:embed="rId2"/>
          <a:stretch>
            <a:fillRect/>
          </a:stretch>
        </p:blipFill>
        <p:spPr>
          <a:xfrm>
            <a:off x="1458097" y="3991497"/>
            <a:ext cx="7815906" cy="2866502"/>
          </a:xfrm>
          <a:prstGeom prst="rect">
            <a:avLst/>
          </a:prstGeom>
        </p:spPr>
      </p:pic>
      <p:pic>
        <p:nvPicPr>
          <p:cNvPr id="8" name="Picture 7"/>
          <p:cNvPicPr>
            <a:picLocks noChangeAspect="1"/>
          </p:cNvPicPr>
          <p:nvPr/>
        </p:nvPicPr>
        <p:blipFill>
          <a:blip r:embed="rId3"/>
          <a:stretch>
            <a:fillRect/>
          </a:stretch>
        </p:blipFill>
        <p:spPr>
          <a:xfrm>
            <a:off x="7711070" y="5766485"/>
            <a:ext cx="1005927" cy="268247"/>
          </a:xfrm>
          <a:prstGeom prst="rect">
            <a:avLst/>
          </a:prstGeom>
        </p:spPr>
      </p:pic>
      <p:pic>
        <p:nvPicPr>
          <p:cNvPr id="9" name="Picture 8"/>
          <p:cNvPicPr>
            <a:picLocks noChangeAspect="1"/>
          </p:cNvPicPr>
          <p:nvPr/>
        </p:nvPicPr>
        <p:blipFill>
          <a:blip r:embed="rId4"/>
          <a:stretch>
            <a:fillRect/>
          </a:stretch>
        </p:blipFill>
        <p:spPr>
          <a:xfrm>
            <a:off x="6898236" y="5766486"/>
            <a:ext cx="1005927" cy="26824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8400" y="6196451"/>
            <a:ext cx="2133600" cy="631658"/>
          </a:xfrm>
          <a:prstGeom prst="rect">
            <a:avLst/>
          </a:prstGeom>
        </p:spPr>
      </p:pic>
      <p:pic>
        <p:nvPicPr>
          <p:cNvPr id="4" name="Picture 3"/>
          <p:cNvPicPr>
            <a:picLocks noChangeAspect="1"/>
          </p:cNvPicPr>
          <p:nvPr/>
        </p:nvPicPr>
        <p:blipFill>
          <a:blip r:embed="rId6"/>
          <a:stretch>
            <a:fillRect/>
          </a:stretch>
        </p:blipFill>
        <p:spPr>
          <a:xfrm>
            <a:off x="6898236" y="2773895"/>
            <a:ext cx="1005927" cy="268247"/>
          </a:xfrm>
          <a:prstGeom prst="rect">
            <a:avLst/>
          </a:prstGeom>
        </p:spPr>
      </p:pic>
      <p:pic>
        <p:nvPicPr>
          <p:cNvPr id="10" name="Picture 9"/>
          <p:cNvPicPr>
            <a:picLocks noChangeAspect="1"/>
          </p:cNvPicPr>
          <p:nvPr/>
        </p:nvPicPr>
        <p:blipFill>
          <a:blip r:embed="rId6"/>
          <a:stretch>
            <a:fillRect/>
          </a:stretch>
        </p:blipFill>
        <p:spPr>
          <a:xfrm>
            <a:off x="7700928" y="2771668"/>
            <a:ext cx="1005927" cy="268247"/>
          </a:xfrm>
          <a:prstGeom prst="rect">
            <a:avLst/>
          </a:prstGeom>
        </p:spPr>
      </p:pic>
      <p:pic>
        <p:nvPicPr>
          <p:cNvPr id="11" name="Picture 10"/>
          <p:cNvPicPr>
            <a:picLocks noChangeAspect="1"/>
          </p:cNvPicPr>
          <p:nvPr/>
        </p:nvPicPr>
        <p:blipFill>
          <a:blip r:embed="rId7"/>
          <a:stretch>
            <a:fillRect/>
          </a:stretch>
        </p:blipFill>
        <p:spPr>
          <a:xfrm>
            <a:off x="9056743" y="2559802"/>
            <a:ext cx="2249619" cy="701101"/>
          </a:xfrm>
          <a:prstGeom prst="rect">
            <a:avLst/>
          </a:prstGeom>
        </p:spPr>
      </p:pic>
      <p:pic>
        <p:nvPicPr>
          <p:cNvPr id="12" name="Picture 11"/>
          <p:cNvPicPr>
            <a:picLocks noChangeAspect="1"/>
          </p:cNvPicPr>
          <p:nvPr/>
        </p:nvPicPr>
        <p:blipFill>
          <a:blip r:embed="rId8"/>
          <a:stretch>
            <a:fillRect/>
          </a:stretch>
        </p:blipFill>
        <p:spPr>
          <a:xfrm>
            <a:off x="9179203" y="5654417"/>
            <a:ext cx="2259490" cy="542034"/>
          </a:xfrm>
          <a:prstGeom prst="rect">
            <a:avLst/>
          </a:prstGeom>
        </p:spPr>
      </p:pic>
      <p:pic>
        <p:nvPicPr>
          <p:cNvPr id="13" name="Picture 12"/>
          <p:cNvPicPr>
            <a:picLocks noChangeAspect="1"/>
          </p:cNvPicPr>
          <p:nvPr/>
        </p:nvPicPr>
        <p:blipFill>
          <a:blip r:embed="rId9"/>
          <a:stretch>
            <a:fillRect/>
          </a:stretch>
        </p:blipFill>
        <p:spPr>
          <a:xfrm>
            <a:off x="1458097" y="996680"/>
            <a:ext cx="7815905" cy="2866502"/>
          </a:xfrm>
          <a:prstGeom prst="rect">
            <a:avLst/>
          </a:prstGeom>
        </p:spPr>
      </p:pic>
      <p:pic>
        <p:nvPicPr>
          <p:cNvPr id="14" name="Picture 13"/>
          <p:cNvPicPr>
            <a:picLocks noChangeAspect="1"/>
          </p:cNvPicPr>
          <p:nvPr/>
        </p:nvPicPr>
        <p:blipFill>
          <a:blip r:embed="rId10"/>
          <a:stretch>
            <a:fillRect/>
          </a:stretch>
        </p:blipFill>
        <p:spPr>
          <a:xfrm>
            <a:off x="6095544" y="2771669"/>
            <a:ext cx="1005927" cy="268247"/>
          </a:xfrm>
          <a:prstGeom prst="rect">
            <a:avLst/>
          </a:prstGeom>
        </p:spPr>
      </p:pic>
      <p:pic>
        <p:nvPicPr>
          <p:cNvPr id="15" name="Picture 14"/>
          <p:cNvPicPr>
            <a:picLocks noChangeAspect="1"/>
          </p:cNvPicPr>
          <p:nvPr/>
        </p:nvPicPr>
        <p:blipFill>
          <a:blip r:embed="rId11"/>
          <a:stretch>
            <a:fillRect/>
          </a:stretch>
        </p:blipFill>
        <p:spPr>
          <a:xfrm>
            <a:off x="9159276" y="2667345"/>
            <a:ext cx="2261812" cy="542591"/>
          </a:xfrm>
          <a:prstGeom prst="rect">
            <a:avLst/>
          </a:prstGeom>
        </p:spPr>
      </p:pic>
      <p:sp>
        <p:nvSpPr>
          <p:cNvPr id="16" name="TextBox 15"/>
          <p:cNvSpPr txBox="1"/>
          <p:nvPr/>
        </p:nvSpPr>
        <p:spPr>
          <a:xfrm>
            <a:off x="5600279" y="3950536"/>
            <a:ext cx="2100649" cy="646331"/>
          </a:xfrm>
          <a:prstGeom prst="rect">
            <a:avLst/>
          </a:prstGeom>
          <a:noFill/>
        </p:spPr>
        <p:txBody>
          <a:bodyPr wrap="square" rtlCol="0">
            <a:spAutoFit/>
          </a:bodyPr>
          <a:lstStyle/>
          <a:p>
            <a:r>
              <a:rPr lang="en-US" dirty="0" smtClean="0">
                <a:solidFill>
                  <a:srgbClr val="FF0000"/>
                </a:solidFill>
              </a:rPr>
              <a:t>Previous Forecast</a:t>
            </a:r>
          </a:p>
          <a:p>
            <a:endParaRPr lang="en-US" dirty="0"/>
          </a:p>
        </p:txBody>
      </p:sp>
      <p:pic>
        <p:nvPicPr>
          <p:cNvPr id="18" name="Picture 17"/>
          <p:cNvPicPr>
            <a:picLocks noChangeAspect="1"/>
          </p:cNvPicPr>
          <p:nvPr/>
        </p:nvPicPr>
        <p:blipFill>
          <a:blip r:embed="rId12"/>
          <a:stretch>
            <a:fillRect/>
          </a:stretch>
        </p:blipFill>
        <p:spPr>
          <a:xfrm>
            <a:off x="5602517" y="991061"/>
            <a:ext cx="2591438" cy="267867"/>
          </a:xfrm>
          <a:prstGeom prst="rect">
            <a:avLst/>
          </a:prstGeom>
        </p:spPr>
      </p:pic>
    </p:spTree>
    <p:extLst>
      <p:ext uri="{BB962C8B-B14F-4D97-AF65-F5344CB8AC3E}">
        <p14:creationId xmlns:p14="http://schemas.microsoft.com/office/powerpoint/2010/main" val="38440262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927289" cy="699821"/>
          </a:xfrm>
        </p:spPr>
        <p:txBody>
          <a:bodyPr>
            <a:normAutofit fontScale="90000"/>
          </a:bodyPr>
          <a:lstStyle/>
          <a:p>
            <a:pPr algn="ctr"/>
            <a:r>
              <a:rPr lang="en-US" dirty="0" smtClean="0">
                <a:ln w="12700">
                  <a:solidFill>
                    <a:srgbClr val="7030A0"/>
                  </a:solidFill>
                </a:ln>
              </a:rPr>
              <a:t>Rev vs. </a:t>
            </a:r>
            <a:r>
              <a:rPr lang="en-US" dirty="0" smtClean="0">
                <a:ln w="12700">
                  <a:solidFill>
                    <a:srgbClr val="7030A0"/>
                  </a:solidFill>
                </a:ln>
              </a:rPr>
              <a:t>Exp</a:t>
            </a:r>
            <a:r>
              <a:rPr lang="en-US" dirty="0" smtClean="0">
                <a:ln w="12700">
                  <a:solidFill>
                    <a:srgbClr val="7030A0"/>
                  </a:solidFill>
                </a:ln>
              </a:rPr>
              <a:t> – Year End Fund Balance</a:t>
            </a:r>
            <a:endParaRPr lang="en-US" dirty="0">
              <a:ln w="12700">
                <a:solidFill>
                  <a:srgbClr val="7030A0"/>
                </a:solidFill>
              </a:ln>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0306" y="6206182"/>
            <a:ext cx="2201693" cy="651817"/>
          </a:xfrm>
          <a:prstGeom prst="rect">
            <a:avLst/>
          </a:prstGeom>
        </p:spPr>
      </p:pic>
      <p:pic>
        <p:nvPicPr>
          <p:cNvPr id="7" name="Picture 6"/>
          <p:cNvPicPr>
            <a:picLocks noChangeAspect="1"/>
          </p:cNvPicPr>
          <p:nvPr/>
        </p:nvPicPr>
        <p:blipFill>
          <a:blip r:embed="rId3"/>
          <a:stretch>
            <a:fillRect/>
          </a:stretch>
        </p:blipFill>
        <p:spPr>
          <a:xfrm>
            <a:off x="603193" y="1300788"/>
            <a:ext cx="9927290" cy="5358521"/>
          </a:xfrm>
          <a:prstGeom prst="rect">
            <a:avLst/>
          </a:prstGeom>
        </p:spPr>
      </p:pic>
    </p:spTree>
    <p:extLst>
      <p:ext uri="{BB962C8B-B14F-4D97-AF65-F5344CB8AC3E}">
        <p14:creationId xmlns:p14="http://schemas.microsoft.com/office/powerpoint/2010/main" val="1635602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48614"/>
          </a:xfrm>
        </p:spPr>
        <p:txBody>
          <a:bodyPr>
            <a:normAutofit fontScale="90000"/>
          </a:bodyPr>
          <a:lstStyle/>
          <a:p>
            <a:pPr algn="ctr"/>
            <a:r>
              <a:rPr lang="en-US" dirty="0">
                <a:ln w="12700">
                  <a:solidFill>
                    <a:srgbClr val="7030A0"/>
                  </a:solidFill>
                </a:ln>
              </a:rPr>
              <a:t>FORECAST SUMMARY</a:t>
            </a:r>
          </a:p>
        </p:txBody>
      </p:sp>
      <p:sp>
        <p:nvSpPr>
          <p:cNvPr id="3" name="Content Placeholder 2"/>
          <p:cNvSpPr>
            <a:spLocks noGrp="1"/>
          </p:cNvSpPr>
          <p:nvPr>
            <p:ph idx="1"/>
          </p:nvPr>
        </p:nvSpPr>
        <p:spPr>
          <a:xfrm>
            <a:off x="677334" y="1326292"/>
            <a:ext cx="8596668" cy="5173361"/>
          </a:xfrm>
        </p:spPr>
        <p:txBody>
          <a:bodyPr>
            <a:normAutofit fontScale="92500" lnSpcReduction="10000"/>
          </a:bodyPr>
          <a:lstStyle/>
          <a:p>
            <a:pPr>
              <a:buFont typeface="Wingdings" panose="05000000000000000000" pitchFamily="2" charset="2"/>
              <a:buChar char="Ø"/>
            </a:pPr>
            <a:r>
              <a:rPr lang="en-US" sz="1600" dirty="0" smtClean="0">
                <a:solidFill>
                  <a:srgbClr val="7030A0"/>
                </a:solidFill>
              </a:rPr>
              <a:t>The district has made considerable effort to reduce and contain costs in order to maintain financial stability.  In addition the State of Ohio has increased the district’s per pupil funding.  The current forecast shows revenue surplus initially and trends towards revenue shortfall (deficit spending) by 2020.  Each year the district will make decisions to impact its actual spending considering its future financial sustainability.</a:t>
            </a:r>
          </a:p>
          <a:p>
            <a:pPr>
              <a:buFont typeface="Wingdings" panose="05000000000000000000" pitchFamily="2" charset="2"/>
              <a:buChar char="Ø"/>
            </a:pPr>
            <a:r>
              <a:rPr lang="en-US" sz="1600" dirty="0" smtClean="0">
                <a:solidFill>
                  <a:srgbClr val="7030A0"/>
                </a:solidFill>
              </a:rPr>
              <a:t>The current forecast </a:t>
            </a:r>
            <a:r>
              <a:rPr lang="en-US" sz="1600" dirty="0" smtClean="0">
                <a:solidFill>
                  <a:srgbClr val="7030A0"/>
                </a:solidFill>
              </a:rPr>
              <a:t>largest variance from the prior forecast is line 1.035 and 1.04 State Foundation Unrestricted and Restricted revenue.  We estimated a 5.5% increase in the prior forecast and state’s final adopted budget allows for only 3% annual growth in state funding. The district will be receiving about $14,000,000 less than the formula calculation in FY18 and this number is estimated to grow each year with the same 3% estimated annual growth.</a:t>
            </a:r>
          </a:p>
          <a:p>
            <a:pPr>
              <a:buFont typeface="Wingdings" panose="05000000000000000000" pitchFamily="2" charset="2"/>
              <a:buChar char="Ø"/>
            </a:pPr>
            <a:r>
              <a:rPr lang="en-US" sz="1600" dirty="0" smtClean="0">
                <a:solidFill>
                  <a:srgbClr val="7030A0"/>
                </a:solidFill>
              </a:rPr>
              <a:t>The district’s cash balance is expected to be higher than the previous forecast by $1,579,661 June 30, 2018. This is because of a higher than expected  ending cash balance on June 30, 2017 of $1,582,235. The FY17 cash balance improved do to an increase in other financing sources of $474,898, salaries came in lower by $350,812, purchase services down by $524,631 and capital outlay was underestimated by $570,502.</a:t>
            </a:r>
            <a:endParaRPr lang="en-US" sz="1600" dirty="0" smtClean="0">
              <a:solidFill>
                <a:srgbClr val="7030A0"/>
              </a:solidFill>
            </a:endParaRPr>
          </a:p>
          <a:p>
            <a:pPr>
              <a:buFont typeface="Wingdings" panose="05000000000000000000" pitchFamily="2" charset="2"/>
              <a:buChar char="Ø"/>
            </a:pPr>
            <a:r>
              <a:rPr lang="en-US" sz="1600" dirty="0" smtClean="0">
                <a:solidFill>
                  <a:srgbClr val="7030A0"/>
                </a:solidFill>
              </a:rPr>
              <a:t>The district expects a new power plant to be operational by 2018 which should generate additional tax revenue no later than 2019.  We are meeting with the company’s officials and county auditor to determine the effects of increased local property taxes.  It is currently expected that this revenue will improve local tax collections in the short run, but in the long run this could have a negative effect and reduce state funding per pupil once the plant’s valuations are included in the state funding calculations.  In addition, the taxes for this power plant are currently abated by 75% for ten years.</a:t>
            </a:r>
          </a:p>
          <a:p>
            <a:pPr>
              <a:buFont typeface="Wingdings" panose="05000000000000000000" pitchFamily="2" charset="2"/>
              <a:buChar char="Ø"/>
            </a:pPr>
            <a:r>
              <a:rPr lang="en-US" sz="1600" dirty="0" smtClean="0">
                <a:solidFill>
                  <a:srgbClr val="7030A0"/>
                </a:solidFill>
              </a:rPr>
              <a:t>There are no levies or renewals reflected in this forecast. </a:t>
            </a:r>
            <a:endParaRPr lang="en-US" sz="1600" dirty="0">
              <a:solidFill>
                <a:srgbClr val="7030A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3844" y="6225701"/>
            <a:ext cx="2135758" cy="632297"/>
          </a:xfrm>
          <a:prstGeom prst="rect">
            <a:avLst/>
          </a:prstGeom>
        </p:spPr>
      </p:pic>
    </p:spTree>
    <p:extLst>
      <p:ext uri="{BB962C8B-B14F-4D97-AF65-F5344CB8AC3E}">
        <p14:creationId xmlns:p14="http://schemas.microsoft.com/office/powerpoint/2010/main" val="259067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3529</TotalTime>
  <Words>2451</Words>
  <Application>Microsoft Office PowerPoint</Application>
  <PresentationFormat>Widescreen</PresentationFormat>
  <Paragraphs>127</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Rockwell</vt:lpstr>
      <vt:lpstr>Rockwell Condensed</vt:lpstr>
      <vt:lpstr>Wingdings</vt:lpstr>
      <vt:lpstr>Wood Type</vt:lpstr>
      <vt:lpstr>MCSD 5-YEAR FORECAST</vt:lpstr>
      <vt:lpstr>MCSD 5-YEAR FORECAST</vt:lpstr>
      <vt:lpstr>REVENUE</vt:lpstr>
      <vt:lpstr>REVENUE</vt:lpstr>
      <vt:lpstr>REVENUE</vt:lpstr>
      <vt:lpstr>REVENUE</vt:lpstr>
      <vt:lpstr>REVENUE</vt:lpstr>
      <vt:lpstr>REVENUE</vt:lpstr>
      <vt:lpstr>REVENUE</vt:lpstr>
      <vt:lpstr>REVENUE OVERVIEW</vt:lpstr>
      <vt:lpstr>REVENUE DETAIL</vt:lpstr>
      <vt:lpstr>EXPENDITURES</vt:lpstr>
      <vt:lpstr>EXPENDITURES</vt:lpstr>
      <vt:lpstr>EXPENDITURES</vt:lpstr>
      <vt:lpstr>EXPENDITURES</vt:lpstr>
      <vt:lpstr>EXPENDITURES</vt:lpstr>
      <vt:lpstr>EXPENDITURES</vt:lpstr>
      <vt:lpstr>EXPENDITURES</vt:lpstr>
      <vt:lpstr>EXPENDITURES</vt:lpstr>
      <vt:lpstr>EXPENDITURES OVERVIEW</vt:lpstr>
      <vt:lpstr>EXPENDITURE DETAIL</vt:lpstr>
      <vt:lpstr>FORECAST COMPARISON - REVENUE</vt:lpstr>
      <vt:lpstr>FORECAST COMPARISON – EXPENDITURES</vt:lpstr>
      <vt:lpstr>FORECAST SUMMARY</vt:lpstr>
      <vt:lpstr>Rev vs. Exp – Year End Fund Balance</vt:lpstr>
      <vt:lpstr>FORECAST SUMMARY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MCSD 5-YEAR FORECAST</dc:title>
  <dc:creator>Randy Bertram</dc:creator>
  <cp:lastModifiedBy>Randall R. Bertram</cp:lastModifiedBy>
  <cp:revision>91</cp:revision>
  <cp:lastPrinted>2017-05-07T15:48:28Z</cp:lastPrinted>
  <dcterms:created xsi:type="dcterms:W3CDTF">2016-10-16T23:02:59Z</dcterms:created>
  <dcterms:modified xsi:type="dcterms:W3CDTF">2017-10-30T19:48:07Z</dcterms:modified>
</cp:coreProperties>
</file>